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6" r:id="rId1"/>
    <p:sldMasterId id="2147483961" r:id="rId2"/>
  </p:sldMasterIdLst>
  <p:notesMasterIdLst>
    <p:notesMasterId r:id="rId12"/>
  </p:notesMasterIdLst>
  <p:handoutMasterIdLst>
    <p:handoutMasterId r:id="rId13"/>
  </p:handoutMasterIdLst>
  <p:sldIdLst>
    <p:sldId id="311" r:id="rId3"/>
    <p:sldId id="312" r:id="rId4"/>
    <p:sldId id="316" r:id="rId5"/>
    <p:sldId id="314" r:id="rId6"/>
    <p:sldId id="313" r:id="rId7"/>
    <p:sldId id="317" r:id="rId8"/>
    <p:sldId id="315" r:id="rId9"/>
    <p:sldId id="320" r:id="rId10"/>
    <p:sldId id="309" r:id="rId11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8F71A0"/>
    <a:srgbClr val="AFBFD3"/>
    <a:srgbClr val="D7DFE9"/>
    <a:srgbClr val="88A0BC"/>
    <a:srgbClr val="6080A6"/>
    <a:srgbClr val="386090"/>
    <a:srgbClr val="DAD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6357" autoAdjust="0"/>
  </p:normalViewPr>
  <p:slideViewPr>
    <p:cSldViewPr>
      <p:cViewPr varScale="1">
        <p:scale>
          <a:sx n="57" d="100"/>
          <a:sy n="57" d="100"/>
        </p:scale>
        <p:origin x="1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1EC5F80-6573-484C-AF62-3E1C6BE834D4}" type="datetime1">
              <a:rPr lang="de-DE"/>
              <a:pPr>
                <a:defRPr/>
              </a:pPr>
              <a:t>05.09.2023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E64486-209B-437C-8BD7-194BB6B01A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49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91254FF-B3BE-4278-A0FE-CD4F0B77AA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049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 Unicode MS" pitchFamily="34" charset="-128"/>
        <a:cs typeface="Arial Unicode MS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900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023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999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253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851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38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254FF-B3BE-4278-A0FE-CD4F0B77AA0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466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7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7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4E400-0675-43EC-83D6-B47EBECD682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7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2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2"/>
          <p:cNvGrpSpPr>
            <a:grpSpLocks/>
          </p:cNvGrpSpPr>
          <p:nvPr userDrawn="1"/>
        </p:nvGrpSpPr>
        <p:grpSpPr bwMode="auto">
          <a:xfrm>
            <a:off x="0" y="1585913"/>
            <a:ext cx="12192000" cy="5024437"/>
            <a:chOff x="0" y="1585913"/>
            <a:chExt cx="9144000" cy="5024437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1673225"/>
              <a:ext cx="9144000" cy="4937125"/>
            </a:xfrm>
            <a:prstGeom prst="rect">
              <a:avLst/>
            </a:prstGeom>
            <a:solidFill>
              <a:srgbClr val="8F1936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de-DE" altLang="de-DE" sz="2400">
                <a:ea typeface="ＭＳ Ｐゴシック" panose="020B0600070205080204" pitchFamily="34" charset="-128"/>
              </a:endParaRPr>
            </a:p>
          </p:txBody>
        </p:sp>
        <p:grpSp>
          <p:nvGrpSpPr>
            <p:cNvPr id="6" name="Group 36"/>
            <p:cNvGrpSpPr>
              <a:grpSpLocks/>
            </p:cNvGrpSpPr>
            <p:nvPr userDrawn="1"/>
          </p:nvGrpSpPr>
          <p:grpSpPr bwMode="auto">
            <a:xfrm>
              <a:off x="0" y="1585913"/>
              <a:ext cx="7264405" cy="90487"/>
              <a:chOff x="0" y="672"/>
              <a:chExt cx="4576" cy="57"/>
            </a:xfrm>
          </p:grpSpPr>
          <p:sp>
            <p:nvSpPr>
              <p:cNvPr id="8" name="Rectangle 17"/>
              <p:cNvSpPr>
                <a:spLocks noChangeArrowheads="1"/>
              </p:cNvSpPr>
              <p:nvPr userDrawn="1"/>
            </p:nvSpPr>
            <p:spPr bwMode="auto">
              <a:xfrm>
                <a:off x="450" y="672"/>
                <a:ext cx="4126" cy="57"/>
              </a:xfrm>
              <a:prstGeom prst="rect">
                <a:avLst/>
              </a:prstGeom>
              <a:solidFill>
                <a:srgbClr val="8F1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endParaRPr lang="de-DE" altLang="de-DE" sz="24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672"/>
                <a:ext cx="453" cy="5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endParaRPr lang="de-DE" altLang="de-DE" sz="2400"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1775520" y="2564904"/>
            <a:ext cx="863848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13" name="Picture 12" descr="RP_4c_ISM_AD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5" y="169794"/>
            <a:ext cx="2156400" cy="12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A126-BC2A-49A7-A95E-A7F441FDB7FF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48B90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48B9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DF409CCE-11B6-44C1-813B-9CCFCBF890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307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1E3-1FE4-4F04-8D9F-405784112696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F7CE60AA-3706-4292-B84C-FCB39A6EB0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80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772816"/>
            <a:ext cx="2743200" cy="4353348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772816"/>
            <a:ext cx="8026400" cy="435334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1D63-5057-42E4-8E7D-6A1A6C535181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520B293D-A2CF-4C57-BFAD-4E1BA35DCC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947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10176454" y="6525344"/>
            <a:ext cx="1495572" cy="2154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0" hangingPunct="0"/>
            <a:endParaRPr lang="de-DE" altLang="de-DE" sz="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 bwMode="auto">
          <a:xfrm>
            <a:off x="10731678" y="6525345"/>
            <a:ext cx="8194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0" hangingPunct="0"/>
            <a:r>
              <a:rPr lang="de-DE" sz="1000" dirty="0" smtClean="0">
                <a:solidFill>
                  <a:srgbClr val="0065BF"/>
                </a:solidFill>
                <a:latin typeface="+mn-lt"/>
              </a:rPr>
              <a:t>09.11.2021</a:t>
            </a:r>
          </a:p>
        </p:txBody>
      </p:sp>
    </p:spTree>
    <p:extLst>
      <p:ext uri="{BB962C8B-B14F-4D97-AF65-F5344CB8AC3E}">
        <p14:creationId xmlns:p14="http://schemas.microsoft.com/office/powerpoint/2010/main" val="3047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93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99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37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50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43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6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99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A126-BC2A-49A7-A95E-A7F441FDB7FF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FFBD0040-AAD2-4C10-99ED-83D7C848DB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839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91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54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81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7630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3620-5A12-419E-AF8C-F95AB2546850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5F215FAF-442A-4EDB-9A8C-F44A2C7502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764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95B6-23F7-4BFC-8110-23E50E43AEAA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41768DE1-B1B1-4A80-A99F-63289F5919E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985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00807"/>
            <a:ext cx="5386917" cy="792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610367"/>
            <a:ext cx="5386917" cy="35157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3" cy="9577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610367"/>
            <a:ext cx="5389033" cy="35157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CD30-9165-4BCF-8748-64A0A3E21608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85469BDC-5095-4754-81A7-95D337C688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135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E9C5-90FE-4B57-B118-41A5494A6B0F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8BB2F221-EBF0-4928-BA91-6F06EB9D3C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399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A54A-1438-40AC-862D-CB08A0365CA0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62A491E4-4257-42A8-9A82-D9AC8C7CB7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328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772816"/>
            <a:ext cx="6815667" cy="4353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772816"/>
            <a:ext cx="4011084" cy="43533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2E3D-1A1A-485C-8D4C-A65422713A4E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92FEB814-B816-41F7-89FF-B682A0BCA0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524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548680"/>
            <a:ext cx="7315200" cy="41788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B2A4-B8B8-40D0-9515-32C971E4C031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EA4AF399-CD1A-4103-B68E-0D374B42616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81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74062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99940"/>
            <a:ext cx="10972800" cy="442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grpSp>
        <p:nvGrpSpPr>
          <p:cNvPr id="1032" name="Group 36"/>
          <p:cNvGrpSpPr>
            <a:grpSpLocks/>
          </p:cNvGrpSpPr>
          <p:nvPr/>
        </p:nvGrpSpPr>
        <p:grpSpPr bwMode="auto">
          <a:xfrm>
            <a:off x="0" y="1609454"/>
            <a:ext cx="9696400" cy="89940"/>
            <a:chOff x="0" y="672"/>
            <a:chExt cx="4576" cy="57"/>
          </a:xfrm>
        </p:grpSpPr>
        <p:sp>
          <p:nvSpPr>
            <p:cNvPr id="103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de-DE" altLang="de-DE" sz="2400">
                <a:ea typeface="ＭＳ Ｐゴシック" panose="020B0600070205080204" pitchFamily="34" charset="-128"/>
              </a:endParaRPr>
            </a:p>
          </p:txBody>
        </p:sp>
        <p:sp>
          <p:nvSpPr>
            <p:cNvPr id="103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de-DE" altLang="de-DE" sz="2400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 Unicode MS" pitchFamily="34" charset="-128"/>
              </a:defRPr>
            </a:lvl1pPr>
          </a:lstStyle>
          <a:p>
            <a:pPr>
              <a:defRPr/>
            </a:pPr>
            <a:fld id="{D4F30875-BB9F-4C82-9960-F8CC62B610CC}" type="datetime4">
              <a:rPr lang="de-DE" smtClean="0"/>
              <a:t>5. September 2023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48B90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48B9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 Folie </a:t>
            </a:r>
            <a:fld id="{DF409CCE-11B6-44C1-813B-9CCFCBF890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2" name="Picture 12" descr="RP_4c_ISM_AD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5" y="169794"/>
            <a:ext cx="2156400" cy="12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RP_Wappen_V1_C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255588"/>
            <a:ext cx="1729316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0" y="800100"/>
            <a:ext cx="12192000" cy="0"/>
          </a:xfrm>
          <a:prstGeom prst="line">
            <a:avLst/>
          </a:prstGeom>
          <a:noFill/>
          <a:ln w="76200">
            <a:solidFill>
              <a:srgbClr val="0065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400" dirty="0"/>
          </a:p>
        </p:txBody>
      </p:sp>
      <p:pic>
        <p:nvPicPr>
          <p:cNvPr id="1026" name="Picture 2" descr="C:\Temp\Rar$DR04.480\LBM_LOGO_PFEIL_800x475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67" y="110379"/>
            <a:ext cx="1511731" cy="67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0" y="6453188"/>
            <a:ext cx="12192000" cy="0"/>
          </a:xfrm>
          <a:prstGeom prst="line">
            <a:avLst/>
          </a:prstGeom>
          <a:noFill/>
          <a:ln w="57150">
            <a:solidFill>
              <a:srgbClr val="0065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400" dirty="0"/>
          </a:p>
        </p:txBody>
      </p:sp>
      <p:sp>
        <p:nvSpPr>
          <p:cNvPr id="14" name="Text Box 17"/>
          <p:cNvSpPr txBox="1">
            <a:spLocks noChangeArrowheads="1"/>
          </p:cNvSpPr>
          <p:nvPr userDrawn="1"/>
        </p:nvSpPr>
        <p:spPr bwMode="auto">
          <a:xfrm>
            <a:off x="10378174" y="6526212"/>
            <a:ext cx="768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de-DE" altLang="de-DE" sz="1000" dirty="0" smtClean="0">
                <a:solidFill>
                  <a:srgbClr val="0059BC"/>
                </a:solidFill>
              </a:rPr>
              <a:t>Seite </a:t>
            </a:r>
            <a:fld id="{E290D9F5-1E6F-4D05-A598-533AF584FF9C}" type="slidenum">
              <a:rPr lang="de-DE" altLang="de-DE" sz="1000" smtClean="0">
                <a:solidFill>
                  <a:srgbClr val="0059BC"/>
                </a:solidFill>
              </a:rPr>
              <a:t>‹Nr.›</a:t>
            </a:fld>
            <a:endParaRPr lang="de-DE" altLang="de-DE" sz="1000" dirty="0">
              <a:solidFill>
                <a:srgbClr val="0059BC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 userDrawn="1"/>
        </p:nvSpPr>
        <p:spPr bwMode="auto">
          <a:xfrm>
            <a:off x="11339521" y="6526212"/>
            <a:ext cx="389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de-DE" altLang="de-DE" sz="1000" dirty="0" smtClean="0">
                <a:solidFill>
                  <a:srgbClr val="0059BC"/>
                </a:solidFill>
              </a:rPr>
              <a:t>von</a:t>
            </a:r>
            <a:endParaRPr lang="de-DE" altLang="de-DE" sz="1000" dirty="0">
              <a:solidFill>
                <a:srgbClr val="005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0017B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839416" y="3686908"/>
            <a:ext cx="10873208" cy="1752600"/>
          </a:xfrm>
        </p:spPr>
        <p:txBody>
          <a:bodyPr/>
          <a:lstStyle/>
          <a:p>
            <a:r>
              <a:rPr lang="de-DE" sz="2800" dirty="0" smtClean="0"/>
              <a:t>„Kurzleitfaden Produktionsintegrierte </a:t>
            </a:r>
            <a:r>
              <a:rPr lang="de-DE" sz="2800" dirty="0"/>
              <a:t>Kompensation </a:t>
            </a:r>
          </a:p>
          <a:p>
            <a:r>
              <a:rPr lang="de-DE" sz="2800" dirty="0"/>
              <a:t>in der Flurbereinigung und der Straßenplanung in </a:t>
            </a:r>
            <a:r>
              <a:rPr lang="de-DE" sz="2800" dirty="0" smtClean="0"/>
              <a:t>Rheinland-Pfalz“</a:t>
            </a:r>
            <a:endParaRPr lang="de-DE" sz="2800" dirty="0"/>
          </a:p>
          <a:p>
            <a:r>
              <a:rPr lang="de-DE" sz="2800" dirty="0" smtClean="0"/>
              <a:t>Gem. Rundschreiben von MWVLW und MUEEF vom 10.03.2021</a:t>
            </a:r>
            <a:endParaRPr lang="de-DE" sz="28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Vorstellung des PIK - Leitfadens</a:t>
            </a:r>
            <a:endParaRPr lang="de-DE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C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Sabine Haas ADD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E9E6D4C2-2A86-42F2-A7E7-0E4CB4EE4021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sp>
        <p:nvSpPr>
          <p:cNvPr id="10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eck 43"/>
          <p:cNvSpPr/>
          <p:nvPr/>
        </p:nvSpPr>
        <p:spPr>
          <a:xfrm>
            <a:off x="6281190" y="2570399"/>
            <a:ext cx="1218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ym typeface="Wingdings" panose="05000000000000000000" pitchFamily="2" charset="2"/>
              </a:rPr>
              <a:t></a:t>
            </a:r>
            <a:endParaRPr lang="de-DE" sz="6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PIK – Kurzleitfaden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FFBD0040-AAD2-4C10-99ED-83D7C848DBD9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Sabine Haas ADD</a:t>
            </a:r>
            <a:endParaRPr lang="de-DE" altLang="de-DE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80319" y="2859937"/>
            <a:ext cx="8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27" name="Textfeld 26"/>
          <p:cNvSpPr txBox="1"/>
          <p:nvPr/>
        </p:nvSpPr>
        <p:spPr>
          <a:xfrm>
            <a:off x="8953209" y="261250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€</a:t>
            </a:r>
            <a:endParaRPr lang="de-DE" sz="4800" dirty="0"/>
          </a:p>
        </p:txBody>
      </p:sp>
      <p:sp>
        <p:nvSpPr>
          <p:cNvPr id="30" name="Flussdiagramm: Alternativer Prozess 29"/>
          <p:cNvSpPr/>
          <p:nvPr/>
        </p:nvSpPr>
        <p:spPr>
          <a:xfrm>
            <a:off x="6377242" y="2546394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Alternativer Prozess 30"/>
          <p:cNvSpPr/>
          <p:nvPr/>
        </p:nvSpPr>
        <p:spPr>
          <a:xfrm>
            <a:off x="3891441" y="2566557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Alternativer Prozess 31"/>
          <p:cNvSpPr/>
          <p:nvPr/>
        </p:nvSpPr>
        <p:spPr>
          <a:xfrm>
            <a:off x="8840165" y="2546394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ussdiagramm: Alternativer Prozess 33"/>
          <p:cNvSpPr/>
          <p:nvPr/>
        </p:nvSpPr>
        <p:spPr>
          <a:xfrm>
            <a:off x="1292169" y="2589710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9214665" y="2934045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285411" y="2552370"/>
            <a:ext cx="1224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dirty="0">
                <a:sym typeface="Webdings" panose="05030102010509060703" pitchFamily="18" charset="2"/>
              </a:rPr>
              <a:t></a:t>
            </a:r>
            <a:endParaRPr lang="de-DE" sz="6000" dirty="0"/>
          </a:p>
        </p:txBody>
      </p:sp>
      <p:sp>
        <p:nvSpPr>
          <p:cNvPr id="45" name="Textfeld 44"/>
          <p:cNvSpPr txBox="1"/>
          <p:nvPr/>
        </p:nvSpPr>
        <p:spPr>
          <a:xfrm>
            <a:off x="794903" y="4394564"/>
            <a:ext cx="223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RECHTLICHE</a:t>
            </a:r>
          </a:p>
          <a:p>
            <a:pPr algn="ctr"/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RUNDLAGEN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4175" y="4375887"/>
            <a:ext cx="223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DEFINITION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879976" y="4314506"/>
            <a:ext cx="223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DURCHFÜHRUNG</a:t>
            </a:r>
          </a:p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SICHERUNG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8342899" y="4314506"/>
            <a:ext cx="2239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LAUFZEIT</a:t>
            </a:r>
          </a:p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BEENDIGUNG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3795129" y="2366282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dirty="0">
                <a:sym typeface="Webdings" panose="05030102010509060703" pitchFamily="18" charset="2"/>
              </a:rPr>
              <a:t></a:t>
            </a:r>
            <a:endParaRPr lang="de-DE" sz="8000" dirty="0"/>
          </a:p>
        </p:txBody>
      </p:sp>
      <p:cxnSp>
        <p:nvCxnSpPr>
          <p:cNvPr id="52" name="Gerader Verbinder 51"/>
          <p:cNvCxnSpPr>
            <a:stCxn id="34" idx="3"/>
            <a:endCxn id="31" idx="1"/>
          </p:cNvCxnSpPr>
          <p:nvPr/>
        </p:nvCxnSpPr>
        <p:spPr>
          <a:xfrm flipV="1">
            <a:off x="2300281" y="3098395"/>
            <a:ext cx="1591160" cy="231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>
            <a:endCxn id="30" idx="1"/>
          </p:cNvCxnSpPr>
          <p:nvPr/>
        </p:nvCxnSpPr>
        <p:spPr>
          <a:xfrm>
            <a:off x="4889572" y="3078229"/>
            <a:ext cx="1487670" cy="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/>
          <p:cNvCxnSpPr>
            <a:stCxn id="30" idx="3"/>
            <a:endCxn id="32" idx="1"/>
          </p:cNvCxnSpPr>
          <p:nvPr/>
        </p:nvCxnSpPr>
        <p:spPr>
          <a:xfrm>
            <a:off x="7385354" y="3078232"/>
            <a:ext cx="1454811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FFBD0040-AAD2-4C10-99ED-83D7C848DBD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Sabine Haas ADD</a:t>
            </a:r>
            <a:endParaRPr lang="de-DE" altLang="de-DE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184985" y="1977537"/>
            <a:ext cx="1218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ym typeface="Wingdings" panose="05000000000000000000" pitchFamily="2" charset="2"/>
              </a:rPr>
              <a:t></a:t>
            </a:r>
            <a:endParaRPr lang="de-DE" sz="6000" dirty="0"/>
          </a:p>
        </p:txBody>
      </p:sp>
      <p:sp>
        <p:nvSpPr>
          <p:cNvPr id="9" name="Textfeld 8"/>
          <p:cNvSpPr txBox="1"/>
          <p:nvPr/>
        </p:nvSpPr>
        <p:spPr>
          <a:xfrm>
            <a:off x="6484114" y="2267075"/>
            <a:ext cx="8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8857004" y="201964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€</a:t>
            </a:r>
            <a:endParaRPr lang="de-DE" sz="4800" dirty="0"/>
          </a:p>
        </p:txBody>
      </p:sp>
      <p:sp>
        <p:nvSpPr>
          <p:cNvPr id="11" name="Flussdiagramm: Alternativer Prozess 10"/>
          <p:cNvSpPr/>
          <p:nvPr/>
        </p:nvSpPr>
        <p:spPr>
          <a:xfrm>
            <a:off x="6281037" y="1953532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3795236" y="1973695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Alternativer Prozess 12"/>
          <p:cNvSpPr/>
          <p:nvPr/>
        </p:nvSpPr>
        <p:spPr>
          <a:xfrm>
            <a:off x="8743960" y="1953532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Alternativer Prozess 13"/>
          <p:cNvSpPr/>
          <p:nvPr/>
        </p:nvSpPr>
        <p:spPr>
          <a:xfrm>
            <a:off x="1195964" y="1996848"/>
            <a:ext cx="1008112" cy="10636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9118460" y="234118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189206" y="1959508"/>
            <a:ext cx="1224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dirty="0">
                <a:sym typeface="Webdings" panose="05030102010509060703" pitchFamily="18" charset="2"/>
              </a:rPr>
              <a:t></a:t>
            </a:r>
            <a:endParaRPr lang="de-DE" sz="6000" dirty="0"/>
          </a:p>
        </p:txBody>
      </p:sp>
      <p:sp>
        <p:nvSpPr>
          <p:cNvPr id="17" name="Rechteck 16"/>
          <p:cNvSpPr/>
          <p:nvPr/>
        </p:nvSpPr>
        <p:spPr>
          <a:xfrm>
            <a:off x="3698924" y="1773420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dirty="0">
                <a:sym typeface="Webdings" panose="05030102010509060703" pitchFamily="18" charset="2"/>
              </a:rPr>
              <a:t></a:t>
            </a:r>
            <a:endParaRPr lang="de-DE" sz="8000" dirty="0"/>
          </a:p>
        </p:txBody>
      </p:sp>
      <p:cxnSp>
        <p:nvCxnSpPr>
          <p:cNvPr id="18" name="Gerader Verbinder 17"/>
          <p:cNvCxnSpPr>
            <a:stCxn id="14" idx="3"/>
            <a:endCxn id="12" idx="1"/>
          </p:cNvCxnSpPr>
          <p:nvPr/>
        </p:nvCxnSpPr>
        <p:spPr>
          <a:xfrm flipV="1">
            <a:off x="2204076" y="2505533"/>
            <a:ext cx="1591160" cy="231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1" idx="1"/>
          </p:cNvCxnSpPr>
          <p:nvPr/>
        </p:nvCxnSpPr>
        <p:spPr>
          <a:xfrm>
            <a:off x="4793367" y="2485367"/>
            <a:ext cx="1487670" cy="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11" idx="3"/>
            <a:endCxn id="13" idx="1"/>
          </p:cNvCxnSpPr>
          <p:nvPr/>
        </p:nvCxnSpPr>
        <p:spPr>
          <a:xfrm>
            <a:off x="7289149" y="2485370"/>
            <a:ext cx="1454811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063552" y="368314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§ 15 BNatSchG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785093" y="3665699"/>
            <a:ext cx="259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§ 7 LNatSchG</a:t>
            </a:r>
          </a:p>
          <a:p>
            <a:r>
              <a:rPr lang="de-DE" dirty="0"/>
              <a:t> </a:t>
            </a:r>
            <a:r>
              <a:rPr lang="de-DE" dirty="0" smtClean="0"/>
              <a:t>   (+ </a:t>
            </a:r>
            <a:r>
              <a:rPr lang="de-DE" dirty="0" err="1" smtClean="0"/>
              <a:t>LKompVO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37077" y="5186713"/>
            <a:ext cx="9263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Rücksichtnahme auf agrarstrukturelle Belange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Flächen sparen, </a:t>
            </a:r>
            <a:r>
              <a:rPr lang="de-DE" sz="3200" dirty="0" smtClean="0"/>
              <a:t>Multifunktionalität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06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582743" cy="1143000"/>
          </a:xfrm>
        </p:spPr>
        <p:txBody>
          <a:bodyPr/>
          <a:lstStyle/>
          <a:p>
            <a:r>
              <a:rPr lang="de-DE" dirty="0" smtClean="0"/>
              <a:t>Definition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FFBD0040-AAD2-4C10-99ED-83D7C848DBD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Sabine Haas ADD</a:t>
            </a:r>
            <a:endParaRPr lang="de-DE" altLang="de-DE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184985" y="1977537"/>
            <a:ext cx="1218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ym typeface="Wingdings" panose="05000000000000000000" pitchFamily="2" charset="2"/>
              </a:rPr>
              <a:t></a:t>
            </a:r>
            <a:endParaRPr lang="de-DE" sz="6000" dirty="0"/>
          </a:p>
        </p:txBody>
      </p:sp>
      <p:sp>
        <p:nvSpPr>
          <p:cNvPr id="9" name="Textfeld 8"/>
          <p:cNvSpPr txBox="1"/>
          <p:nvPr/>
        </p:nvSpPr>
        <p:spPr>
          <a:xfrm>
            <a:off x="6484114" y="2267075"/>
            <a:ext cx="8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8857004" y="201964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€</a:t>
            </a:r>
            <a:endParaRPr lang="de-DE" sz="4800" dirty="0"/>
          </a:p>
        </p:txBody>
      </p:sp>
      <p:sp>
        <p:nvSpPr>
          <p:cNvPr id="11" name="Flussdiagramm: Alternativer Prozess 10"/>
          <p:cNvSpPr/>
          <p:nvPr/>
        </p:nvSpPr>
        <p:spPr>
          <a:xfrm>
            <a:off x="6281037" y="1953532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3795236" y="1973695"/>
            <a:ext cx="1008112" cy="1063675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Alternativer Prozess 12"/>
          <p:cNvSpPr/>
          <p:nvPr/>
        </p:nvSpPr>
        <p:spPr>
          <a:xfrm>
            <a:off x="8743960" y="1953532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Alternativer Prozess 13"/>
          <p:cNvSpPr/>
          <p:nvPr/>
        </p:nvSpPr>
        <p:spPr>
          <a:xfrm>
            <a:off x="1195964" y="1996848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9118460" y="2341183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189206" y="1959508"/>
            <a:ext cx="1224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dirty="0">
                <a:sym typeface="Webdings" panose="05030102010509060703" pitchFamily="18" charset="2"/>
              </a:rPr>
              <a:t></a:t>
            </a:r>
            <a:endParaRPr lang="de-DE" sz="6000" dirty="0"/>
          </a:p>
        </p:txBody>
      </p:sp>
      <p:sp>
        <p:nvSpPr>
          <p:cNvPr id="17" name="Rechteck 16"/>
          <p:cNvSpPr/>
          <p:nvPr/>
        </p:nvSpPr>
        <p:spPr>
          <a:xfrm>
            <a:off x="3698924" y="1773420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dirty="0">
                <a:sym typeface="Webdings" panose="05030102010509060703" pitchFamily="18" charset="2"/>
              </a:rPr>
              <a:t></a:t>
            </a:r>
            <a:endParaRPr lang="de-DE" sz="8000" dirty="0"/>
          </a:p>
        </p:txBody>
      </p:sp>
      <p:cxnSp>
        <p:nvCxnSpPr>
          <p:cNvPr id="18" name="Gerader Verbinder 17"/>
          <p:cNvCxnSpPr>
            <a:stCxn id="14" idx="3"/>
            <a:endCxn id="12" idx="1"/>
          </p:cNvCxnSpPr>
          <p:nvPr/>
        </p:nvCxnSpPr>
        <p:spPr>
          <a:xfrm flipV="1">
            <a:off x="2204076" y="2505533"/>
            <a:ext cx="1591160" cy="231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1" idx="1"/>
          </p:cNvCxnSpPr>
          <p:nvPr/>
        </p:nvCxnSpPr>
        <p:spPr>
          <a:xfrm>
            <a:off x="4793367" y="2485367"/>
            <a:ext cx="1487670" cy="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11" idx="3"/>
            <a:endCxn id="13" idx="1"/>
          </p:cNvCxnSpPr>
          <p:nvPr/>
        </p:nvCxnSpPr>
        <p:spPr>
          <a:xfrm>
            <a:off x="7289149" y="2485370"/>
            <a:ext cx="1454811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1149690" y="3847763"/>
            <a:ext cx="9188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Mehr als gute fachliche Praxis </a:t>
            </a:r>
            <a:r>
              <a:rPr lang="de-DE" sz="3200" dirty="0">
                <a:sym typeface="Webdings" panose="05030102010509060703" pitchFamily="18" charset="2"/>
              </a:rPr>
              <a:t>=</a:t>
            </a:r>
            <a:r>
              <a:rPr lang="de-DE" sz="3200" dirty="0" smtClean="0"/>
              <a:t> Aufwertung!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Verursacherprinzip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Beispiele in der Land- und Forstwirtschaft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350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366719" cy="1143000"/>
          </a:xfrm>
        </p:spPr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FFBD0040-AAD2-4C10-99ED-83D7C848DBD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225345" y="63563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/>
              <a:t>Sabine Haas ADD</a:t>
            </a:r>
            <a:endParaRPr lang="de-DE" altLang="de-DE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72" y="3647107"/>
            <a:ext cx="3026321" cy="27092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90" y="3591584"/>
            <a:ext cx="3327276" cy="27145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299" y="3596932"/>
            <a:ext cx="3207785" cy="2709244"/>
          </a:xfrm>
          <a:prstGeom prst="rect">
            <a:avLst/>
          </a:prstGeom>
        </p:spPr>
      </p:pic>
      <p:sp>
        <p:nvSpPr>
          <p:cNvPr id="11" name="Sechseck 10"/>
          <p:cNvSpPr/>
          <p:nvPr/>
        </p:nvSpPr>
        <p:spPr>
          <a:xfrm>
            <a:off x="909739" y="1916832"/>
            <a:ext cx="1584176" cy="1500088"/>
          </a:xfrm>
          <a:prstGeom prst="hexagon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echseck 11"/>
          <p:cNvSpPr/>
          <p:nvPr/>
        </p:nvSpPr>
        <p:spPr>
          <a:xfrm>
            <a:off x="2705555" y="1916832"/>
            <a:ext cx="1584176" cy="1500088"/>
          </a:xfrm>
          <a:prstGeom prst="hexagon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echseck 12"/>
          <p:cNvSpPr/>
          <p:nvPr/>
        </p:nvSpPr>
        <p:spPr>
          <a:xfrm>
            <a:off x="4611472" y="1916832"/>
            <a:ext cx="1584176" cy="1500088"/>
          </a:xfrm>
          <a:prstGeom prst="hexagon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chseck 13"/>
          <p:cNvSpPr/>
          <p:nvPr/>
        </p:nvSpPr>
        <p:spPr>
          <a:xfrm>
            <a:off x="6600056" y="1916832"/>
            <a:ext cx="1584176" cy="1500088"/>
          </a:xfrm>
          <a:prstGeom prst="hexagon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chseck 14"/>
          <p:cNvSpPr/>
          <p:nvPr/>
        </p:nvSpPr>
        <p:spPr>
          <a:xfrm>
            <a:off x="8575824" y="1916832"/>
            <a:ext cx="1584176" cy="1500088"/>
          </a:xfrm>
          <a:prstGeom prst="hexagon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984951" y="2266636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Lerchen-</a:t>
            </a:r>
          </a:p>
          <a:p>
            <a:pPr algn="ctr"/>
            <a:r>
              <a:rPr lang="de-DE" dirty="0" err="1" smtClean="0"/>
              <a:t>fenster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797432" y="2251378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Extensi</a:t>
            </a:r>
            <a:r>
              <a:rPr lang="de-DE" dirty="0" smtClean="0"/>
              <a:t>-</a:t>
            </a:r>
          </a:p>
          <a:p>
            <a:pPr algn="ctr"/>
            <a:r>
              <a:rPr lang="de-DE" dirty="0" err="1" smtClean="0"/>
              <a:t>vierung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737354" y="2233145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Stoppel-</a:t>
            </a:r>
          </a:p>
          <a:p>
            <a:pPr algn="ctr"/>
            <a:r>
              <a:rPr lang="de-DE" dirty="0" smtClean="0"/>
              <a:t>brache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546400" y="2266636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Ackerrand-</a:t>
            </a:r>
          </a:p>
          <a:p>
            <a:pPr algn="ctr"/>
            <a:r>
              <a:rPr lang="de-DE" dirty="0" smtClean="0"/>
              <a:t>streifen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8709721" y="2251378"/>
            <a:ext cx="131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Vielfalt</a:t>
            </a:r>
          </a:p>
          <a:p>
            <a:pPr algn="ctr"/>
            <a:r>
              <a:rPr lang="de-DE" dirty="0" smtClean="0"/>
              <a:t>erhöhen</a:t>
            </a:r>
            <a:endParaRPr lang="de-DE" dirty="0"/>
          </a:p>
        </p:txBody>
      </p:sp>
      <p:sp>
        <p:nvSpPr>
          <p:cNvPr id="21" name="Kreuz 20"/>
          <p:cNvSpPr/>
          <p:nvPr/>
        </p:nvSpPr>
        <p:spPr>
          <a:xfrm>
            <a:off x="10657503" y="2445053"/>
            <a:ext cx="432048" cy="427476"/>
          </a:xfrm>
          <a:prstGeom prst="plus">
            <a:avLst/>
          </a:prstGeom>
          <a:solidFill>
            <a:schemeClr val="bg2">
              <a:lumMod val="9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52075" y="269765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…</a:t>
            </a:r>
            <a:endParaRPr lang="de-DE" sz="4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0034290" y="267942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…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2666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ssdiagramm: Alternativer Prozess 10"/>
          <p:cNvSpPr/>
          <p:nvPr/>
        </p:nvSpPr>
        <p:spPr>
          <a:xfrm>
            <a:off x="6505858" y="1991112"/>
            <a:ext cx="1008112" cy="1063675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582743" cy="1143000"/>
          </a:xfrm>
        </p:spPr>
        <p:txBody>
          <a:bodyPr/>
          <a:lstStyle/>
          <a:p>
            <a:r>
              <a:rPr lang="de-DE" dirty="0" smtClean="0"/>
              <a:t>Durchführung und Sicherung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FFBD0040-AAD2-4C10-99ED-83D7C848DBD9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Sabine Haas ADD</a:t>
            </a:r>
            <a:endParaRPr lang="de-DE" altLang="de-DE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42969" y="1994954"/>
            <a:ext cx="12186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6000" dirty="0">
                <a:sym typeface="Wingdings" panose="05000000000000000000" pitchFamily="2" charset="2"/>
              </a:rPr>
              <a:t></a:t>
            </a:r>
            <a:endParaRPr lang="de-DE" sz="6000" dirty="0"/>
          </a:p>
        </p:txBody>
      </p:sp>
      <p:sp>
        <p:nvSpPr>
          <p:cNvPr id="9" name="Textfeld 8"/>
          <p:cNvSpPr txBox="1"/>
          <p:nvPr/>
        </p:nvSpPr>
        <p:spPr>
          <a:xfrm>
            <a:off x="6631622" y="2284492"/>
            <a:ext cx="8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9004512" y="203705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€</a:t>
            </a:r>
            <a:endParaRPr lang="de-DE" sz="4800" dirty="0"/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3942744" y="1991112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Alternativer Prozess 12"/>
          <p:cNvSpPr/>
          <p:nvPr/>
        </p:nvSpPr>
        <p:spPr>
          <a:xfrm>
            <a:off x="8891468" y="1970949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Alternativer Prozess 13"/>
          <p:cNvSpPr/>
          <p:nvPr/>
        </p:nvSpPr>
        <p:spPr>
          <a:xfrm>
            <a:off x="1343472" y="2014265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9265968" y="235860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336714" y="1976925"/>
            <a:ext cx="1224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dirty="0">
                <a:sym typeface="Webdings" panose="05030102010509060703" pitchFamily="18" charset="2"/>
              </a:rPr>
              <a:t></a:t>
            </a:r>
            <a:endParaRPr lang="de-DE" sz="6000" dirty="0"/>
          </a:p>
        </p:txBody>
      </p:sp>
      <p:sp>
        <p:nvSpPr>
          <p:cNvPr id="17" name="Rechteck 16"/>
          <p:cNvSpPr/>
          <p:nvPr/>
        </p:nvSpPr>
        <p:spPr>
          <a:xfrm>
            <a:off x="3846432" y="1790837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dirty="0">
                <a:sym typeface="Webdings" panose="05030102010509060703" pitchFamily="18" charset="2"/>
              </a:rPr>
              <a:t></a:t>
            </a:r>
            <a:endParaRPr lang="de-DE" sz="8000" dirty="0"/>
          </a:p>
        </p:txBody>
      </p:sp>
      <p:cxnSp>
        <p:nvCxnSpPr>
          <p:cNvPr id="18" name="Gerader Verbinder 17"/>
          <p:cNvCxnSpPr>
            <a:stCxn id="14" idx="3"/>
            <a:endCxn id="12" idx="1"/>
          </p:cNvCxnSpPr>
          <p:nvPr/>
        </p:nvCxnSpPr>
        <p:spPr>
          <a:xfrm flipV="1">
            <a:off x="2351584" y="2522950"/>
            <a:ext cx="1591160" cy="231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1" idx="1"/>
          </p:cNvCxnSpPr>
          <p:nvPr/>
        </p:nvCxnSpPr>
        <p:spPr>
          <a:xfrm>
            <a:off x="5018188" y="2522947"/>
            <a:ext cx="1487670" cy="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11" idx="3"/>
            <a:endCxn id="13" idx="1"/>
          </p:cNvCxnSpPr>
          <p:nvPr/>
        </p:nvCxnSpPr>
        <p:spPr>
          <a:xfrm flipV="1">
            <a:off x="7513970" y="2502787"/>
            <a:ext cx="1377498" cy="2016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371532" y="3808806"/>
            <a:ext cx="9116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Funktionsgerecht auswählen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Dokumentation (Ausgang + Ziel, auch im KSP)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Räumlich konkret + rechtlich gesichert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Flurbereinigung: Rotation mit Pfandfläche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831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ssdiagramm: Alternativer Prozess 12"/>
          <p:cNvSpPr/>
          <p:nvPr/>
        </p:nvSpPr>
        <p:spPr>
          <a:xfrm>
            <a:off x="8891468" y="1998244"/>
            <a:ext cx="1008112" cy="1063675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Laufzeit und Beendigung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 Folie </a:t>
            </a:r>
            <a:fld id="{FFBD0040-AAD2-4C10-99ED-83D7C848DBD9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Sabine Haas ADD</a:t>
            </a:r>
            <a:endParaRPr lang="de-DE" altLang="de-DE" dirty="0"/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rgbClr val="B48B90"/>
                </a:solidFill>
              </a:rPr>
              <a:t>ALR Regionalkonferenzen 2023</a:t>
            </a:r>
            <a:endParaRPr lang="de-DE" altLang="de-DE" sz="1200" dirty="0">
              <a:solidFill>
                <a:srgbClr val="B48B9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32493" y="2022249"/>
            <a:ext cx="1218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ym typeface="Wingdings" panose="05000000000000000000" pitchFamily="2" charset="2"/>
              </a:rPr>
              <a:t></a:t>
            </a:r>
            <a:endParaRPr lang="de-DE" sz="6000" dirty="0"/>
          </a:p>
        </p:txBody>
      </p:sp>
      <p:sp>
        <p:nvSpPr>
          <p:cNvPr id="9" name="Textfeld 8"/>
          <p:cNvSpPr txBox="1"/>
          <p:nvPr/>
        </p:nvSpPr>
        <p:spPr>
          <a:xfrm>
            <a:off x="6631622" y="2311787"/>
            <a:ext cx="84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§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9004512" y="206435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€</a:t>
            </a:r>
            <a:endParaRPr lang="de-DE" sz="4800" dirty="0"/>
          </a:p>
        </p:txBody>
      </p:sp>
      <p:sp>
        <p:nvSpPr>
          <p:cNvPr id="11" name="Flussdiagramm: Alternativer Prozess 10"/>
          <p:cNvSpPr/>
          <p:nvPr/>
        </p:nvSpPr>
        <p:spPr>
          <a:xfrm>
            <a:off x="6428545" y="1998244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3942744" y="2018407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Alternativer Prozess 13"/>
          <p:cNvSpPr/>
          <p:nvPr/>
        </p:nvSpPr>
        <p:spPr>
          <a:xfrm>
            <a:off x="1343472" y="2041560"/>
            <a:ext cx="1008112" cy="1063675"/>
          </a:xfrm>
          <a:prstGeom prst="flowChartAlternateProcess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9265968" y="2385895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336714" y="2004220"/>
            <a:ext cx="1224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dirty="0">
                <a:sym typeface="Webdings" panose="05030102010509060703" pitchFamily="18" charset="2"/>
              </a:rPr>
              <a:t></a:t>
            </a:r>
            <a:endParaRPr lang="de-DE" sz="6000" dirty="0"/>
          </a:p>
        </p:txBody>
      </p:sp>
      <p:sp>
        <p:nvSpPr>
          <p:cNvPr id="17" name="Rechteck 16"/>
          <p:cNvSpPr/>
          <p:nvPr/>
        </p:nvSpPr>
        <p:spPr>
          <a:xfrm>
            <a:off x="3846432" y="1818132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dirty="0">
                <a:sym typeface="Webdings" panose="05030102010509060703" pitchFamily="18" charset="2"/>
              </a:rPr>
              <a:t></a:t>
            </a:r>
            <a:endParaRPr lang="de-DE" sz="8000" dirty="0"/>
          </a:p>
        </p:txBody>
      </p:sp>
      <p:cxnSp>
        <p:nvCxnSpPr>
          <p:cNvPr id="18" name="Gerader Verbinder 17"/>
          <p:cNvCxnSpPr>
            <a:stCxn id="14" idx="3"/>
            <a:endCxn id="12" idx="1"/>
          </p:cNvCxnSpPr>
          <p:nvPr/>
        </p:nvCxnSpPr>
        <p:spPr>
          <a:xfrm flipV="1">
            <a:off x="2351584" y="2550245"/>
            <a:ext cx="1591160" cy="2315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endCxn id="11" idx="1"/>
          </p:cNvCxnSpPr>
          <p:nvPr/>
        </p:nvCxnSpPr>
        <p:spPr>
          <a:xfrm>
            <a:off x="4940875" y="2530079"/>
            <a:ext cx="1487670" cy="3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11" idx="3"/>
            <a:endCxn id="13" idx="1"/>
          </p:cNvCxnSpPr>
          <p:nvPr/>
        </p:nvCxnSpPr>
        <p:spPr>
          <a:xfrm>
            <a:off x="7436657" y="2530082"/>
            <a:ext cx="1454811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385704" y="3616930"/>
            <a:ext cx="8788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Laufzeit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Verantwortung des Verursachers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Kooperation möglich zur Betreuung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Kontrolle vor Auszahlung</a:t>
            </a:r>
          </a:p>
          <a:p>
            <a:pPr marL="457200" indent="-457200">
              <a:buFont typeface="Symbol" panose="05050102010706020507" pitchFamily="18" charset="2"/>
              <a:buChar char="®"/>
            </a:pPr>
            <a:r>
              <a:rPr lang="de-DE" sz="3200" dirty="0" smtClean="0"/>
              <a:t>Prüfpflicht bei Zulassungsbehörde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324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9676" y="274638"/>
            <a:ext cx="6084676" cy="454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2000" b="1" dirty="0">
                <a:solidFill>
                  <a:srgbClr val="0059BC"/>
                </a:solidFill>
              </a:rPr>
              <a:t>PIK im Straßenbau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87488" y="1016733"/>
            <a:ext cx="9793088" cy="536459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de-DE" u="sng" dirty="0"/>
              <a:t>Rechtliche Vorgaben</a:t>
            </a:r>
            <a:r>
              <a:rPr lang="de-DE" dirty="0"/>
              <a:t>: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 FFH- und Artenschutz, Eingriffsregelung (Einvernehmen/ Benehmen mit der Naturschutzbehörde)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 Kompensation ist für die Dauer des Eingriffes sicherzustellen, </a:t>
            </a:r>
            <a:br>
              <a:rPr lang="de-DE" dirty="0"/>
            </a:br>
            <a:r>
              <a:rPr lang="de-DE" dirty="0"/>
              <a:t>   d.h. so lange der Eingriff (Straße) vorhanden ist, ist die Kompensation vorzuhalten </a:t>
            </a:r>
          </a:p>
          <a:p>
            <a:pPr algn="l">
              <a:lnSpc>
                <a:spcPct val="150000"/>
              </a:lnSpc>
              <a:buFontTx/>
              <a:buChar char="-"/>
            </a:pPr>
            <a:endParaRPr lang="de-DE" dirty="0"/>
          </a:p>
          <a:p>
            <a:pPr marL="0" indent="0" algn="l">
              <a:lnSpc>
                <a:spcPct val="150000"/>
              </a:lnSpc>
              <a:buNone/>
            </a:pPr>
            <a:r>
              <a:rPr lang="de-DE" u="sng" dirty="0"/>
              <a:t>Ziel der Naturschutzmaßnahmen</a:t>
            </a:r>
            <a:r>
              <a:rPr lang="de-DE" dirty="0"/>
              <a:t>:  Aufwertung des Lebensraumes für Tiere und Pflanzen</a:t>
            </a:r>
          </a:p>
          <a:p>
            <a:pPr marL="0" indent="0" algn="l">
              <a:lnSpc>
                <a:spcPct val="150000"/>
              </a:lnSpc>
              <a:buNone/>
            </a:pPr>
            <a:endParaRPr lang="de-DE" dirty="0"/>
          </a:p>
          <a:p>
            <a:pPr marL="0" indent="0" algn="l">
              <a:lnSpc>
                <a:spcPct val="150000"/>
              </a:lnSpc>
              <a:buNone/>
            </a:pPr>
            <a:r>
              <a:rPr lang="de-DE" u="sng" dirty="0"/>
              <a:t>Schwierigkeit</a:t>
            </a:r>
            <a:r>
              <a:rPr lang="de-DE" dirty="0"/>
              <a:t>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 Dauerhafte Flächenverfügbarkeit bedeutet den Erwerb einer Fläche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 Vergaberecht (Ausschreibung erforderlich)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 Dauerhafte Gewährleistung der Maßnahme</a:t>
            </a:r>
          </a:p>
          <a:p>
            <a:pPr marL="0" indent="0" algn="l">
              <a:lnSpc>
                <a:spcPct val="150000"/>
              </a:lnSpc>
              <a:buNone/>
            </a:pPr>
            <a:endParaRPr lang="de-DE" dirty="0"/>
          </a:p>
          <a:p>
            <a:pPr marL="0" indent="0" algn="l">
              <a:lnSpc>
                <a:spcPct val="150000"/>
              </a:lnSpc>
              <a:buNone/>
            </a:pPr>
            <a:r>
              <a:rPr lang="de-DE" u="sng" dirty="0"/>
              <a:t>Beispiele: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Flächen im Eigentum des LBM, Pflegevertrag </a:t>
            </a:r>
            <a:r>
              <a:rPr lang="de-DE" dirty="0" err="1"/>
              <a:t>Extensivnutzung</a:t>
            </a:r>
            <a:r>
              <a:rPr lang="de-DE" dirty="0"/>
              <a:t> durch Nebenerwerbslandwirt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de-DE" dirty="0"/>
              <a:t>-  Marienfeld-</a:t>
            </a:r>
            <a:r>
              <a:rPr lang="de-DE" dirty="0" err="1"/>
              <a:t>Mielen</a:t>
            </a:r>
            <a:r>
              <a:rPr lang="de-DE" dirty="0"/>
              <a:t> (LBM Diez), Kompensationsmaßnahme Lerchenfenster über die Stiftung Kulturlandschaft</a:t>
            </a:r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  <a:p>
            <a:pPr lvl="0" algn="l">
              <a:lnSpc>
                <a:spcPct val="150000"/>
              </a:lnSpc>
              <a:buFontTx/>
              <a:buChar char="-"/>
            </a:pPr>
            <a:endParaRPr lang="de-DE" sz="1200" dirty="0"/>
          </a:p>
          <a:p>
            <a:pPr marL="0" indent="0" algn="l">
              <a:lnSpc>
                <a:spcPct val="150000"/>
              </a:lnSpc>
              <a:buNone/>
            </a:pPr>
            <a:endParaRPr lang="de-DE" sz="1200" dirty="0"/>
          </a:p>
          <a:p>
            <a:pPr marL="0" indent="0" algn="l">
              <a:lnSpc>
                <a:spcPct val="150000"/>
              </a:lnSpc>
              <a:buNone/>
            </a:pPr>
            <a:endParaRPr lang="de-DE" sz="1200" dirty="0"/>
          </a:p>
          <a:p>
            <a:pPr marL="0" indent="0" algn="l">
              <a:lnSpc>
                <a:spcPct val="150000"/>
              </a:lnSpc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0421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de-DE" altLang="de-DE" sz="1200">
                <a:solidFill>
                  <a:srgbClr val="B48B90"/>
                </a:solidFill>
              </a:rPr>
              <a:t> Folie </a:t>
            </a:r>
            <a:fld id="{22D3C161-2C25-4B06-9758-06006A916D0B}" type="slidenum">
              <a:rPr lang="de-DE" altLang="de-DE" sz="1200">
                <a:solidFill>
                  <a:srgbClr val="B48B90"/>
                </a:solidFill>
              </a:rPr>
              <a:pPr/>
              <a:t>9</a:t>
            </a:fld>
            <a:endParaRPr lang="de-DE" altLang="de-DE" sz="1200">
              <a:solidFill>
                <a:srgbClr val="B48B90"/>
              </a:solidFill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479376" y="6356351"/>
            <a:ext cx="25202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 smtClean="0">
                <a:solidFill>
                  <a:schemeClr val="bg1"/>
                </a:solidFill>
              </a:rPr>
              <a:t>ALR Regionalkonferenzen 2023</a:t>
            </a:r>
            <a:endParaRPr lang="de-DE" altLang="de-DE" sz="1200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/>
        </p:nvSpPr>
        <p:spPr bwMode="auto">
          <a:xfrm>
            <a:off x="2209800" y="2600325"/>
            <a:ext cx="7772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mtClean="0"/>
              <a:t>VIELEN DANK FÜR IHRE</a:t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AUFMERKSAMKEIT</a:t>
            </a:r>
          </a:p>
        </p:txBody>
      </p:sp>
      <p:sp>
        <p:nvSpPr>
          <p:cNvPr id="2" name="Rechteck 1"/>
          <p:cNvSpPr/>
          <p:nvPr/>
        </p:nvSpPr>
        <p:spPr>
          <a:xfrm>
            <a:off x="4321572" y="5737405"/>
            <a:ext cx="30941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Sabine Haas </a:t>
            </a:r>
            <a:r>
              <a:rPr lang="de-DE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de-DE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1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AUFSICHTS- </a:t>
            </a:r>
            <a:r>
              <a:rPr lang="de-DE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 DIENSTLEISTUNGSDIREKTION </a:t>
            </a:r>
          </a:p>
          <a:p>
            <a:pPr algn="ctr">
              <a:spcAft>
                <a:spcPts val="0"/>
              </a:spcAft>
            </a:pPr>
            <a:r>
              <a:rPr lang="de-DE" sz="1100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sabine.haas@add.rlp.de</a:t>
            </a:r>
            <a:endParaRPr lang="de-DE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DVorlage neu">
  <a:themeElements>
    <a:clrScheme name="Benutzerdefiniert 2">
      <a:dk1>
        <a:srgbClr val="8F1936"/>
      </a:dk1>
      <a:lt1>
        <a:sysClr val="window" lastClr="FFFFFF"/>
      </a:lt1>
      <a:dk2>
        <a:srgbClr val="64141E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00B050"/>
      </a:accent4>
      <a:accent5>
        <a:srgbClr val="FFC000"/>
      </a:accent5>
      <a:accent6>
        <a:srgbClr val="C00000"/>
      </a:accent6>
      <a:hlink>
        <a:srgbClr val="244061"/>
      </a:hlink>
      <a:folHlink>
        <a:srgbClr val="7F7F7F"/>
      </a:folHlink>
    </a:clrScheme>
    <a:fontScheme name="AD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DVorlage Breitbild 16 zu 9" id="{BEF7C815-A885-464F-9723-AB781B670DAA}" vid="{3DE033F9-A88B-4867-8C8D-16AF99EFE853}"/>
    </a:ext>
  </a:extLst>
</a:theme>
</file>

<file path=ppt/theme/theme2.xml><?xml version="1.0" encoding="utf-8"?>
<a:theme xmlns:a="http://schemas.openxmlformats.org/drawingml/2006/main" name="Le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40D9"/>
      </a:lt2>
      <a:accent1>
        <a:srgbClr val="BBE0E3"/>
      </a:accent1>
      <a:accent2>
        <a:srgbClr val="0040D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9C4"/>
      </a:accent6>
      <a:hlink>
        <a:srgbClr val="FF0000"/>
      </a:hlink>
      <a:folHlink>
        <a:srgbClr val="0000FF"/>
      </a:folHlink>
    </a:clrScheme>
    <a:fontScheme name="L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ctr" eaLnBrk="0" hangingPunct="0">
          <a:defRPr sz="1000" dirty="0" smtClean="0">
            <a:solidFill>
              <a:srgbClr val="0065BF"/>
            </a:solidFill>
            <a:latin typeface="+mn-lt"/>
          </a:defRPr>
        </a:defPPr>
      </a:lstStyle>
    </a:tx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3">
        <a:dk1>
          <a:srgbClr val="000000"/>
        </a:dk1>
        <a:lt1>
          <a:srgbClr val="FFFFFF"/>
        </a:lt1>
        <a:dk2>
          <a:srgbClr val="000000"/>
        </a:dk2>
        <a:lt2>
          <a:srgbClr val="1966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191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14">
        <a:dk1>
          <a:srgbClr val="000000"/>
        </a:dk1>
        <a:lt1>
          <a:srgbClr val="FFFFFF"/>
        </a:lt1>
        <a:dk2>
          <a:srgbClr val="000000"/>
        </a:dk2>
        <a:lt2>
          <a:srgbClr val="1966FF"/>
        </a:lt2>
        <a:accent1>
          <a:srgbClr val="BBE0E3"/>
        </a:accent1>
        <a:accent2>
          <a:srgbClr val="024FD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247C7"/>
        </a:accent6>
        <a:hlink>
          <a:srgbClr val="FF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Breitbild</PresentationFormat>
  <Paragraphs>127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Arial Narrow</vt:lpstr>
      <vt:lpstr>Arial Unicode MS</vt:lpstr>
      <vt:lpstr>Calibri</vt:lpstr>
      <vt:lpstr>Symbol</vt:lpstr>
      <vt:lpstr>Webdings</vt:lpstr>
      <vt:lpstr>Wingdings</vt:lpstr>
      <vt:lpstr>ADDVorlage neu</vt:lpstr>
      <vt:lpstr>Leer</vt:lpstr>
      <vt:lpstr>Vorstellung des PIK - Leitfadens</vt:lpstr>
      <vt:lpstr>PIK – Kurzleitfaden</vt:lpstr>
      <vt:lpstr>Rechtliche Grundlagen</vt:lpstr>
      <vt:lpstr>Definition</vt:lpstr>
      <vt:lpstr>Beispiele</vt:lpstr>
      <vt:lpstr>Durchführung und Sicherung</vt:lpstr>
      <vt:lpstr>Laufzeit und Beendigung</vt:lpstr>
      <vt:lpstr>PIK im Straßenbau </vt:lpstr>
      <vt:lpstr>PowerPoint-Präsentation</vt:lpstr>
    </vt:vector>
  </TitlesOfParts>
  <Company>Aufsichts- und Dienstleistungsdirektion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Marc (ADD)</dc:creator>
  <cp:lastModifiedBy>Haas, Sabine (ADD Trier)</cp:lastModifiedBy>
  <cp:revision>50</cp:revision>
  <cp:lastPrinted>2009-02-09T14:57:03Z</cp:lastPrinted>
  <dcterms:created xsi:type="dcterms:W3CDTF">2022-04-12T07:20:05Z</dcterms:created>
  <dcterms:modified xsi:type="dcterms:W3CDTF">2023-09-05T10:57:10Z</dcterms:modified>
</cp:coreProperties>
</file>