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320" r:id="rId4"/>
    <p:sldId id="269" r:id="rId5"/>
    <p:sldId id="319" r:id="rId6"/>
    <p:sldId id="307" r:id="rId7"/>
    <p:sldId id="308" r:id="rId8"/>
    <p:sldId id="323" r:id="rId9"/>
    <p:sldId id="318" r:id="rId10"/>
    <p:sldId id="306" r:id="rId11"/>
    <p:sldId id="309" r:id="rId12"/>
    <p:sldId id="311" r:id="rId13"/>
    <p:sldId id="317" r:id="rId14"/>
    <p:sldId id="312" r:id="rId15"/>
    <p:sldId id="313" r:id="rId16"/>
    <p:sldId id="314" r:id="rId17"/>
    <p:sldId id="315" r:id="rId18"/>
    <p:sldId id="322" r:id="rId19"/>
    <p:sldId id="316" r:id="rId20"/>
    <p:sldId id="321" r:id="rId21"/>
    <p:sldId id="310" r:id="rId22"/>
    <p:sldId id="324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ll, Jennifer (MKUEM)" initials="SJ(" lastIdx="1" clrIdx="0">
    <p:extLst>
      <p:ext uri="{19B8F6BF-5375-455C-9EA6-DF929625EA0E}">
        <p15:presenceInfo xmlns:p15="http://schemas.microsoft.com/office/powerpoint/2012/main" userId="S-1-5-21-2003835325-1968255144-2012701253-115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F1936"/>
    <a:srgbClr val="606060"/>
    <a:srgbClr val="404040"/>
    <a:srgbClr val="FFFFFF"/>
    <a:srgbClr val="0093D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1546" autoAdjust="0"/>
  </p:normalViewPr>
  <p:slideViewPr>
    <p:cSldViewPr snapToGrid="0">
      <p:cViewPr varScale="1">
        <p:scale>
          <a:sx n="102" d="100"/>
          <a:sy n="102" d="100"/>
        </p:scale>
        <p:origin x="528" y="96"/>
      </p:cViewPr>
      <p:guideLst>
        <p:guide orient="horz" pos="217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354604B-3B2A-46EC-9A4E-81AD1F8EAE2B}" type="datetime1">
              <a:rPr lang="de-DE" altLang="de-DE"/>
              <a:pPr/>
              <a:t>19.09.2023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18F66B8-6B85-41D4-BD51-552912F0814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54943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6B08511-B6DA-42B0-91AF-EF2805B9340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28108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08511-B6DA-42B0-91AF-EF2805B93407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336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altLang="de-DE" sz="32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08511-B6DA-42B0-91AF-EF2805B93407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87961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/>
              <a:t>Maßnahmen nach </a:t>
            </a:r>
            <a:r>
              <a:rPr lang="de-DE" sz="1200" dirty="0" err="1" smtClean="0"/>
              <a:t>LatSchG</a:t>
            </a:r>
            <a:r>
              <a:rPr lang="de-DE" sz="1200" baseline="0" dirty="0" smtClean="0"/>
              <a:t> in Anhang 7.4, auch Beispiele für PIK</a:t>
            </a:r>
            <a:endParaRPr lang="de-DE" sz="12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/>
              <a:t>Wald: § 7 Abs. 4 </a:t>
            </a:r>
            <a:r>
              <a:rPr lang="de-DE" sz="1200" dirty="0" err="1" smtClean="0"/>
              <a:t>LNatSchG</a:t>
            </a:r>
            <a:endParaRPr lang="de-DE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/>
              <a:t>Nutzungsintegrierte Maßnahmen, die sich auch günstig auf die charakteristischen Arten des Offenlandes auswirken.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08511-B6DA-42B0-91AF-EF2805B93407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140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0" y="1673225"/>
            <a:ext cx="9144000" cy="4937125"/>
          </a:xfrm>
          <a:prstGeom prst="rect">
            <a:avLst/>
          </a:prstGeom>
          <a:solidFill>
            <a:srgbClr val="8F1936">
              <a:alpha val="9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de-DE" alt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853363" cy="218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4800" cap="none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1200" y="4800600"/>
            <a:ext cx="7862888" cy="889000"/>
          </a:xfrm>
        </p:spPr>
        <p:txBody>
          <a:bodyPr anchor="b"/>
          <a:lstStyle>
            <a:lvl1pPr>
              <a:defRPr sz="3000" smtClean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grpSp>
        <p:nvGrpSpPr>
          <p:cNvPr id="89092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1041" name="Rectangle 17"/>
            <p:cNvSpPr>
              <a:spLocks noChangeArrowheads="1"/>
            </p:cNvSpPr>
            <p:nvPr userDrawn="1"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Arial" pitchFamily="-112" charset="0"/>
              <a:ea typeface="ＭＳ Ｐゴシック" pitchFamily="-112" charset="-128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de-DE" altLang="de-DE" sz="900">
                <a:solidFill>
                  <a:srgbClr val="606060"/>
                </a:solidFill>
                <a:cs typeface="Arial" pitchFamily="34" charset="0"/>
              </a:rPr>
              <a:t>Folie </a:t>
            </a:r>
            <a:fld id="{958B9321-1DCE-4F0A-95CE-EE93C6458794}" type="slidenum">
              <a:rPr lang="de-DE" altLang="de-DE" sz="900">
                <a:solidFill>
                  <a:srgbClr val="606060"/>
                </a:solidFill>
                <a:cs typeface="Arial" pitchFamily="34" charset="0"/>
              </a:rPr>
              <a:pPr algn="r"/>
              <a:t>‹Nr.›</a:t>
            </a:fld>
            <a:r>
              <a:rPr lang="de-DE" altLang="de-DE" sz="900">
                <a:solidFill>
                  <a:srgbClr val="606060"/>
                </a:solidFill>
                <a:cs typeface="Arial" pitchFamily="34" charset="0"/>
              </a:rPr>
              <a:t> 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de-DE" altLang="de-DE" sz="900">
              <a:solidFill>
                <a:srgbClr val="606060"/>
              </a:solidFill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003925" y="6604000"/>
            <a:ext cx="1260475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72EA3BDB-CAEA-40C4-99FA-2731509ECD91}" type="datetime1">
              <a:rPr lang="de-DE" altLang="de-DE" sz="900">
                <a:solidFill>
                  <a:srgbClr val="606060"/>
                </a:solidFill>
                <a:cs typeface="Arial" pitchFamily="34" charset="0"/>
              </a:rPr>
              <a:pPr algn="r"/>
              <a:t>19.09.2023</a:t>
            </a:fld>
            <a:endParaRPr lang="de-DE" altLang="de-DE" sz="900">
              <a:solidFill>
                <a:srgbClr val="606060"/>
              </a:solidFill>
              <a:cs typeface="Arial" pitchFamily="34" charset="0"/>
            </a:endParaRPr>
          </a:p>
        </p:txBody>
      </p:sp>
      <p:sp>
        <p:nvSpPr>
          <p:cNvPr id="89102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pic>
        <p:nvPicPr>
          <p:cNvPr id="17" name="Grafik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901" y="426085"/>
            <a:ext cx="1799590" cy="935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7739063" cy="4573588"/>
          </a:xfrm>
        </p:spPr>
        <p:txBody>
          <a:bodyPr/>
          <a:lstStyle>
            <a:lvl5pPr marL="360363" indent="4763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4696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73941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736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38150"/>
            <a:ext cx="5838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79600"/>
            <a:ext cx="7739063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grpSp>
        <p:nvGrpSpPr>
          <p:cNvPr id="1029" name="Group 36"/>
          <p:cNvGrpSpPr>
            <a:grpSpLocks/>
          </p:cNvGrpSpPr>
          <p:nvPr/>
        </p:nvGrpSpPr>
        <p:grpSpPr bwMode="auto">
          <a:xfrm>
            <a:off x="0" y="1584325"/>
            <a:ext cx="7264400" cy="90488"/>
            <a:chOff x="0" y="671"/>
            <a:chExt cx="4576" cy="57"/>
          </a:xfrm>
        </p:grpSpPr>
        <p:sp>
          <p:nvSpPr>
            <p:cNvPr id="1041" name="Rectangle 17"/>
            <p:cNvSpPr>
              <a:spLocks noChangeArrowheads="1"/>
            </p:cNvSpPr>
            <p:nvPr userDrawn="1"/>
          </p:nvSpPr>
          <p:spPr bwMode="auto">
            <a:xfrm>
              <a:off x="450" y="671"/>
              <a:ext cx="4126" cy="57"/>
            </a:xfrm>
            <a:prstGeom prst="rect">
              <a:avLst/>
            </a:prstGeom>
            <a:solidFill>
              <a:srgbClr val="8F193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auto">
            <a:xfrm>
              <a:off x="0" y="671"/>
              <a:ext cx="453" cy="5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0" y="6600825"/>
            <a:ext cx="91440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Arial" pitchFamily="-112" charset="0"/>
              <a:ea typeface="ＭＳ Ｐゴシック" pitchFamily="-112" charset="-128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64400" y="6604000"/>
            <a:ext cx="116046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de-DE" altLang="de-DE" sz="900">
                <a:solidFill>
                  <a:srgbClr val="606060"/>
                </a:solidFill>
                <a:cs typeface="Arial" pitchFamily="34" charset="0"/>
              </a:rPr>
              <a:t>Folie </a:t>
            </a:r>
            <a:fld id="{19DD32E6-7503-4D25-8E1B-6A1C06769058}" type="slidenum">
              <a:rPr lang="de-DE" altLang="de-DE" sz="900">
                <a:solidFill>
                  <a:srgbClr val="606060"/>
                </a:solidFill>
                <a:cs typeface="Arial" pitchFamily="34" charset="0"/>
              </a:rPr>
              <a:pPr algn="r"/>
              <a:t>‹Nr.›</a:t>
            </a:fld>
            <a:r>
              <a:rPr lang="de-DE" altLang="de-DE" sz="900">
                <a:solidFill>
                  <a:srgbClr val="606060"/>
                </a:solidFill>
                <a:cs typeface="Arial" pitchFamily="34" charset="0"/>
              </a:rPr>
              <a:t>  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14375" y="6604000"/>
            <a:ext cx="5040313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de-DE" altLang="de-DE" sz="900">
              <a:solidFill>
                <a:srgbClr val="606060"/>
              </a:solidFill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003925" y="6604000"/>
            <a:ext cx="1260475" cy="254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fld id="{3F5156E4-ADCA-470F-B63A-3035188F8F38}" type="datetime1">
              <a:rPr lang="de-DE" altLang="de-DE" sz="900">
                <a:solidFill>
                  <a:srgbClr val="606060"/>
                </a:solidFill>
                <a:cs typeface="Arial" pitchFamily="34" charset="0"/>
              </a:rPr>
              <a:pPr algn="r"/>
              <a:t>19.09.2023</a:t>
            </a:fld>
            <a:endParaRPr lang="de-DE" altLang="de-DE" sz="900">
              <a:solidFill>
                <a:srgbClr val="606060"/>
              </a:solidFill>
              <a:cs typeface="Arial" pitchFamily="34" charset="0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050" y="6613525"/>
            <a:ext cx="5038725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606060"/>
                </a:solidFill>
              </a:defRPr>
            </a:lvl1pPr>
          </a:lstStyle>
          <a:p>
            <a:endParaRPr lang="de-DE" altLang="de-DE"/>
          </a:p>
        </p:txBody>
      </p:sp>
      <p:pic>
        <p:nvPicPr>
          <p:cNvPr id="13" name="Grafik 12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901" y="431909"/>
            <a:ext cx="1799590" cy="935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cap="all">
          <a:solidFill>
            <a:srgbClr val="8F1936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8F1936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8F1936"/>
          </a:solidFill>
          <a:latin typeface="Bliss Regular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defRPr sz="3200">
          <a:solidFill>
            <a:srgbClr val="8F1936"/>
          </a:solidFill>
          <a:latin typeface="Arial"/>
          <a:ea typeface="+mn-ea"/>
          <a:cs typeface="Arial"/>
        </a:defRPr>
      </a:lvl1pPr>
      <a:lvl2pPr marL="1588" indent="-158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defRPr sz="2800">
          <a:solidFill>
            <a:schemeClr val="tx1"/>
          </a:solidFill>
          <a:latin typeface="Arial"/>
          <a:ea typeface="+mn-ea"/>
          <a:cs typeface="Arial"/>
        </a:defRPr>
      </a:lvl2pPr>
      <a:lvl3pPr marL="354013" indent="-354013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rgbClr val="8F1936"/>
        </a:buClr>
        <a:buFont typeface="Bliss Regular" charset="0"/>
        <a:buAutoNum type="arabicPeriod"/>
        <a:tabLst>
          <a:tab pos="357188" algn="l"/>
        </a:tabLst>
        <a:defRPr sz="2800">
          <a:solidFill>
            <a:schemeClr val="tx1"/>
          </a:solidFill>
          <a:latin typeface="Arial"/>
          <a:ea typeface="+mn-ea"/>
          <a:cs typeface="Arial"/>
        </a:defRPr>
      </a:lvl3pPr>
      <a:lvl4pPr marL="358775" indent="-358775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rgbClr val="8F1936"/>
        </a:buClr>
        <a:buFont typeface="Wingdings" pitchFamily="2" charset="2"/>
        <a:buChar char="§"/>
        <a:tabLst>
          <a:tab pos="354013" algn="l"/>
        </a:tabLst>
        <a:defRPr sz="2800">
          <a:solidFill>
            <a:schemeClr val="tx1"/>
          </a:solidFill>
          <a:latin typeface="Arial"/>
          <a:ea typeface="+mn-ea"/>
          <a:cs typeface="Arial"/>
        </a:defRPr>
      </a:lvl4pPr>
      <a:lvl5pPr marL="360363" indent="4763" algn="l" rtl="0" eaLnBrk="1" fontAlgn="base" hangingPunct="1">
        <a:lnSpc>
          <a:spcPct val="90000"/>
        </a:lnSpc>
        <a:spcBef>
          <a:spcPts val="400"/>
        </a:spcBef>
        <a:spcAft>
          <a:spcPct val="0"/>
        </a:spcAft>
        <a:defRPr sz="2400">
          <a:solidFill>
            <a:srgbClr val="606060"/>
          </a:solidFill>
          <a:latin typeface="Arial"/>
          <a:ea typeface="+mn-ea"/>
          <a:cs typeface="Arial"/>
        </a:defRPr>
      </a:lvl5pPr>
      <a:lvl6pPr marL="8461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6pPr>
      <a:lvl7pPr marL="13033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7pPr>
      <a:lvl8pPr marL="17605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8pPr>
      <a:lvl9pPr marL="2217738" algn="l" rtl="0" eaLnBrk="1" fontAlgn="base" hangingPunct="1">
        <a:lnSpc>
          <a:spcPct val="80000"/>
        </a:lnSpc>
        <a:spcBef>
          <a:spcPct val="0"/>
        </a:spcBef>
        <a:spcAft>
          <a:spcPct val="20000"/>
        </a:spcAft>
        <a:defRPr sz="2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2409825"/>
            <a:ext cx="7888288" cy="2184400"/>
          </a:xfrm>
        </p:spPr>
        <p:txBody>
          <a:bodyPr/>
          <a:lstStyle/>
          <a:p>
            <a:r>
              <a:rPr lang="de-DE" altLang="de-DE" sz="4000" dirty="0" smtClean="0"/>
              <a:t>Regionalkonferenzen </a:t>
            </a:r>
            <a:r>
              <a:rPr lang="de-DE" altLang="de-DE" sz="4000" dirty="0"/>
              <a:t>zum Thema "Produktionsintegrierte Kompensation (PIK) in Rheinland-Pfalz"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3550" y="5200650"/>
            <a:ext cx="7862888" cy="889000"/>
          </a:xfrm>
        </p:spPr>
        <p:txBody>
          <a:bodyPr/>
          <a:lstStyle/>
          <a:p>
            <a:r>
              <a:rPr lang="de-DE" altLang="de-DE" sz="2400" dirty="0" smtClean="0"/>
              <a:t>Andreas Busch – MKUEM</a:t>
            </a:r>
            <a:r>
              <a:rPr lang="de-DE" altLang="de-DE" sz="2400" dirty="0"/>
              <a:t>, Ref. 24a </a:t>
            </a:r>
            <a:r>
              <a:rPr lang="de-DE" altLang="de-DE" sz="2400" dirty="0" smtClean="0"/>
              <a:t>Eingriffsregelung und raumbezogene Umweltplanung</a:t>
            </a:r>
            <a:endParaRPr lang="de-DE" alt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Klassische PIK-Maßnahmen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mit ökologischer </a:t>
            </a:r>
            <a:r>
              <a:rPr lang="de-DE" dirty="0"/>
              <a:t>Verbesserung land- und forstwirtschaftlicher </a:t>
            </a:r>
            <a:r>
              <a:rPr lang="de-DE" dirty="0" smtClean="0"/>
              <a:t>Bodennutzung und landschaftlicher Strukturen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zum Erhalt und Verbesserung von Dauergrünland, insbesondere durch Beweidung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Ausnahmen bedürfen der Zustimmung der oberen Naturschutzbehörde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93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 PIK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Definition:</a:t>
            </a:r>
          </a:p>
          <a:p>
            <a:r>
              <a:rPr lang="de-DE" dirty="0"/>
              <a:t>Maßnahmen, die dem Ausgleich und Ersatz von Eingriffen in Natur und Landschaft unter gleichzeitiger Aufrechterhaltung oder Erstnutzung einer auf die Kompensationsziele ausgerichteten land- und forstwirtschaftlichen Bodennutzung dienen.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67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 PIK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Kompensation besteht aus einer Modifikation der </a:t>
            </a:r>
            <a:r>
              <a:rPr lang="de-DE" dirty="0" smtClean="0"/>
              <a:t>landwirtschaftli­chen </a:t>
            </a:r>
            <a:r>
              <a:rPr lang="de-DE" dirty="0"/>
              <a:t>Nutzung, die zu einer naturschutzfachlichen Aufwertung dieser Flächen führt </a:t>
            </a:r>
            <a:endParaRPr lang="de-DE" dirty="0" smtClean="0"/>
          </a:p>
          <a:p>
            <a:r>
              <a:rPr lang="de-DE" dirty="0" smtClean="0"/>
              <a:t>(</a:t>
            </a:r>
            <a:r>
              <a:rPr lang="de-DE" dirty="0" err="1" smtClean="0"/>
              <a:t>Czybulka</a:t>
            </a:r>
            <a:r>
              <a:rPr lang="de-DE" dirty="0" smtClean="0"/>
              <a:t> </a:t>
            </a:r>
            <a:r>
              <a:rPr lang="de-DE" dirty="0"/>
              <a:t>u. a. in </a:t>
            </a:r>
            <a:r>
              <a:rPr lang="de-DE" dirty="0" err="1"/>
              <a:t>Czybulka</a:t>
            </a:r>
            <a:r>
              <a:rPr lang="de-DE" dirty="0"/>
              <a:t>/</a:t>
            </a:r>
            <a:r>
              <a:rPr lang="de-DE" dirty="0" err="1"/>
              <a:t>Hampicke</a:t>
            </a:r>
            <a:r>
              <a:rPr lang="de-DE" dirty="0"/>
              <a:t>/</a:t>
            </a:r>
            <a:r>
              <a:rPr lang="de-DE" dirty="0" err="1"/>
              <a:t>Litterski</a:t>
            </a:r>
            <a:r>
              <a:rPr lang="de-DE" dirty="0"/>
              <a:t> (Hrsg.), Produktionsintegrierte Kompensation, S. 6).</a:t>
            </a:r>
          </a:p>
        </p:txBody>
      </p:sp>
    </p:spTree>
    <p:extLst>
      <p:ext uri="{BB962C8B-B14F-4D97-AF65-F5344CB8AC3E}">
        <p14:creationId xmlns:p14="http://schemas.microsoft.com/office/powerpoint/2010/main" val="3762956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Durchführung von PIK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PIK-Maßnahmen stehen in Abhängigkeit vom jeweiligen Eingriff und dem funktionsgerechten Ausgleichsbedürfnis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Inhaltliche Festsetzung im  Landschaftspflegerischen Begleitplan oder Fachbeitrag Naturschutz, § 17 Abs. 4 BNatSchG</a:t>
            </a:r>
          </a:p>
          <a:p>
            <a:pPr marL="811213" lvl="2" indent="-457200">
              <a:buFont typeface="Arial" panose="020B0604020202020204" pitchFamily="34" charset="0"/>
              <a:buChar char="•"/>
            </a:pPr>
            <a:r>
              <a:rPr lang="de-DE" sz="2000" dirty="0" smtClean="0"/>
              <a:t>Maßnahmenbeschreibung</a:t>
            </a:r>
          </a:p>
          <a:p>
            <a:pPr marL="811213" lvl="2" indent="-457200">
              <a:buFont typeface="Arial" panose="020B0604020202020204" pitchFamily="34" charset="0"/>
              <a:buChar char="•"/>
            </a:pPr>
            <a:r>
              <a:rPr lang="de-DE" sz="2000" dirty="0" smtClean="0"/>
              <a:t>Ausgangs- und Zielzustand</a:t>
            </a:r>
          </a:p>
          <a:p>
            <a:pPr marL="811213" lvl="2" indent="-457200">
              <a:buFont typeface="Arial" panose="020B0604020202020204" pitchFamily="34" charset="0"/>
              <a:buChar char="•"/>
            </a:pPr>
            <a:r>
              <a:rPr lang="de-DE" sz="2000" dirty="0" smtClean="0"/>
              <a:t>Vorgaben zur fachlichen Begleitung der Zielerreichung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69189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Sicherung von PIK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Konkrete räumliche Festsetzung = Bestimmtheitsgebot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Erfordernis der rechtlichen Sicherung, § 15 Abs. 4 BNatSchG, § 5 LKompVO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Sinn: Durchsetzbarkeit auch gegenüber künftigen Eigentümern, Besitzern oder sonstigen Nutzungsberechtigten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Dauer: Für den Zeitraum des Eingriffs</a:t>
            </a:r>
          </a:p>
        </p:txBody>
      </p:sp>
    </p:spTree>
    <p:extLst>
      <p:ext uri="{BB962C8B-B14F-4D97-AF65-F5344CB8AC3E}">
        <p14:creationId xmlns:p14="http://schemas.microsoft.com/office/powerpoint/2010/main" val="2318674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Datenerfassung KSP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Eintragungspflicht für alle</a:t>
            </a: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Eingriffe in Natur und Landschaft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Ausgleichs- und Ersatzmaßnahmen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Bevorratete Ausgleichs- und Ersatzmaßnahmen (Ökokonten)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Also auch PIK-Maßnahmen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7853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Laufzeit von pik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Laufzeit wird konkret im Zulassungsbescheid festgesetzt. i.d.R. an Eingriff gebunden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Umsetzung durch Eingriffsverursacher oder beauftragten Bewirtschafter auf Eigentumsflächen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Auf Pacht- oder Fremdeigentumsflächen mit Bewirtschaftungsvertrag und Sicherung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2318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Beendigung </a:t>
            </a:r>
            <a:r>
              <a:rPr lang="de-DE" dirty="0"/>
              <a:t>von pik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Eingriff war befristet – PIK ist befristet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Sicherung der Fläche war befristet – Wechsel auf vorher festgelegte Ersatzfläche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Rotierende Maßnahmen Flurbereinigung (Frau Haas)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0792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Aufsicht über die 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Fachliche Überprüfung der Ausführung als Nachweis erforderlich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Prüfpflicht Zulassungsbehörde, § 17 Abs. 7 BNatSchG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Kooperation mit Stiftungen und Verbänden möglich (Vertrag)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Ggfls. Anpassung nach Wirksamkeitsprüfung erforderlich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6372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Abgrenzung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Vertragsnaturschutz</a:t>
            </a:r>
          </a:p>
          <a:p>
            <a:pPr marL="811213" lvl="2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8F1936"/>
                </a:solidFill>
              </a:rPr>
              <a:t>Maßnahmen der Naturschutzverwaltung ohne zugrundeliegenden Eingriff</a:t>
            </a:r>
          </a:p>
          <a:p>
            <a:pPr marL="811213" lvl="2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8F1936"/>
                </a:solidFill>
              </a:rPr>
              <a:t>Zeitlich auf 5 Jahre befristet</a:t>
            </a:r>
          </a:p>
          <a:p>
            <a:pPr marL="811213" lvl="2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8F1936"/>
                </a:solidFill>
              </a:rPr>
              <a:t>Bewirtschaftungsaufnahme kann erfolgen</a:t>
            </a:r>
          </a:p>
        </p:txBody>
      </p:sp>
    </p:spTree>
    <p:extLst>
      <p:ext uri="{BB962C8B-B14F-4D97-AF65-F5344CB8AC3E}">
        <p14:creationId xmlns:p14="http://schemas.microsoft.com/office/powerpoint/2010/main" val="336132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überblick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Rechtliche Einordnung von PIK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Lenkung von Kompensationsmaßnahmen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Definition von PIK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Durchführung von PIK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Rechtliche Sicherung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Laufzeit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Fachliche Aufsicht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Datenerfassung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399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Nutzen</a:t>
            </a:r>
            <a:br>
              <a:rPr lang="de-DE" dirty="0" smtClean="0"/>
            </a:br>
            <a:r>
              <a:rPr lang="de-DE" dirty="0" smtClean="0"/>
              <a:t>Landwirtschaft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Zusätzliche Gewinnerzielung auch auf </a:t>
            </a:r>
            <a:r>
              <a:rPr lang="de-DE" dirty="0"/>
              <a:t>G</a:t>
            </a:r>
            <a:r>
              <a:rPr lang="de-DE" dirty="0" smtClean="0"/>
              <a:t>renzertragsstandorten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Reaktivierung bisher unrentabler Flächen durch PIK-Maßnahmen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Land-/forstwirtschaftliche Flächen bleiben in der Bewirtschaftung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9976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Nutzen </a:t>
            </a:r>
            <a:br>
              <a:rPr lang="de-DE" dirty="0" smtClean="0"/>
            </a:br>
            <a:r>
              <a:rPr lang="de-DE" dirty="0" smtClean="0"/>
              <a:t>Naturschutz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Lebensraumerhalt für kulturlandabhängige Arten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Pflege und Schutz gefährdeter Arten und Lebensräume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1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Einordnung von PIK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879600"/>
            <a:ext cx="8271164" cy="45735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000" dirty="0"/>
              <a:t>BNatSchG schreibt Ausgleich bzw. Ersatz (Kompensation) bei Eingriffen in den Naturhaushalt und das Landschaftsbild zwingend </a:t>
            </a:r>
            <a:r>
              <a:rPr lang="de-DE" sz="3000" dirty="0" smtClean="0"/>
              <a:t>vor</a:t>
            </a:r>
            <a:endParaRPr lang="de-DE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000" dirty="0" smtClean="0"/>
              <a:t>Dabei besondere </a:t>
            </a:r>
            <a:r>
              <a:rPr lang="de-DE" sz="3000" dirty="0"/>
              <a:t>Rücksichtnahme auf agrarstrukturelle Belange </a:t>
            </a:r>
            <a:r>
              <a:rPr lang="de-DE" sz="3000" dirty="0" smtClean="0"/>
              <a:t>(§ 15 Abs. 3 BNatSchG)</a:t>
            </a:r>
            <a:endParaRPr lang="de-DE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000" dirty="0" smtClean="0"/>
              <a:t>Ziel: Möglichst </a:t>
            </a:r>
            <a:r>
              <a:rPr lang="de-DE" sz="3000" dirty="0"/>
              <a:t>Nutzungs- und Flächenverlust auf besonders geeigneten Böden entgegenwirken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7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38150"/>
            <a:ext cx="6186948" cy="923925"/>
          </a:xfrm>
        </p:spPr>
        <p:txBody>
          <a:bodyPr/>
          <a:lstStyle/>
          <a:p>
            <a:r>
              <a:rPr lang="de-DE" dirty="0" smtClean="0"/>
              <a:t>Lenkung </a:t>
            </a:r>
            <a:r>
              <a:rPr lang="de-DE" dirty="0" err="1" smtClean="0"/>
              <a:t>KompensationsMaßnahmen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Vorgaben BNatSchG, </a:t>
            </a:r>
            <a:r>
              <a:rPr lang="de-DE" sz="2400" dirty="0" err="1"/>
              <a:t>LNatSchG</a:t>
            </a:r>
            <a:r>
              <a:rPr lang="de-DE" sz="2400" dirty="0"/>
              <a:t> und </a:t>
            </a:r>
            <a:r>
              <a:rPr lang="de-DE" sz="2400" dirty="0" err="1"/>
              <a:t>LKompVO</a:t>
            </a: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In Waldgebieten vorrangig ökologische Aufwertung von Wald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In </a:t>
            </a:r>
            <a:r>
              <a:rPr lang="de-DE" sz="2400" dirty="0"/>
              <a:t>Offenstandorten der Mittelgebirge vorrangig verbrachte Wiesentaler, </a:t>
            </a:r>
            <a:r>
              <a:rPr lang="de-DE" sz="2400" dirty="0" err="1"/>
              <a:t>verbuschte</a:t>
            </a:r>
            <a:r>
              <a:rPr lang="de-DE" sz="2400" dirty="0"/>
              <a:t> Magerrasen und eingewachsene Streuobstbestände wieder in eine extensive, naturschutzkonforme Nutzung überführen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Anlage und Ergänzung von Alleen in den </a:t>
            </a:r>
            <a:r>
              <a:rPr lang="de-DE" sz="2400" dirty="0" smtClean="0"/>
              <a:t>Offenlandschaften </a:t>
            </a:r>
            <a:r>
              <a:rPr lang="de-DE" sz="2400" dirty="0"/>
              <a:t>(Aufwertung Landschaftsbild) </a:t>
            </a:r>
            <a:endParaRPr lang="de-DE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In </a:t>
            </a:r>
            <a:r>
              <a:rPr lang="de-DE" sz="2400" dirty="0"/>
              <a:t>Gebieten mit Ackerbau und Sonderkulturen vorrangig nutzungsintegrierte Maßnahmen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3717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Einordnung von PIK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Ergänzende und konkretisierende Vorschriften im§ 7 LNatSchG hinsichtlich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räumlichen und inhaltlichen Bestimmungen (§ 15 Abs. 2 und 6 BNatSchG </a:t>
            </a:r>
            <a:r>
              <a:rPr lang="de-DE" dirty="0" err="1" smtClean="0"/>
              <a:t>i.V.m</a:t>
            </a:r>
            <a:r>
              <a:rPr lang="de-DE" dirty="0" smtClean="0"/>
              <a:t>. § 7 Abs. 1 und 2 LNatSchG)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Zuständigkeiten (§ 7 Abs. 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22146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Einordnung von PIK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Anforderungen an die Kompensationsmaßnahmen zur Anerkennung als solche (§ 7 Abs. 3 LNatSchG)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Keine anderweitige rechtliche Verpflichtung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smtClean="0"/>
              <a:t>Müssen zu einer nachhaltigen Aufwertung des Naturhaushaltes und Landschaftsbildes führen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3187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Anforderung aus </a:t>
            </a:r>
            <a:br>
              <a:rPr lang="de-DE" dirty="0" smtClean="0"/>
            </a:br>
            <a:r>
              <a:rPr lang="de-DE" dirty="0" smtClean="0"/>
              <a:t>§ 7 Abs. 3 LNatSchG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dirty="0"/>
              <a:t>Sie sind zu richten auf: </a:t>
            </a:r>
            <a:endParaRPr lang="de-DE" sz="1600" dirty="0" smtClean="0"/>
          </a:p>
          <a:p>
            <a:r>
              <a:rPr lang="de-DE" sz="1600" dirty="0" smtClean="0"/>
              <a:t>1.eine </a:t>
            </a:r>
            <a:r>
              <a:rPr lang="de-DE" sz="1600" dirty="0"/>
              <a:t>ökologische Verbesserung bestehender land- oder forstwirtschaftlicher </a:t>
            </a:r>
            <a:r>
              <a:rPr lang="de-DE" sz="1600" dirty="0" smtClean="0"/>
              <a:t>Boden­nutzung </a:t>
            </a:r>
            <a:r>
              <a:rPr lang="de-DE" sz="1600" dirty="0"/>
              <a:t>und landschaftlicher Strukturen, </a:t>
            </a:r>
            <a:endParaRPr lang="de-DE" sz="1600" dirty="0" smtClean="0"/>
          </a:p>
          <a:p>
            <a:r>
              <a:rPr lang="de-DE" sz="1600" dirty="0" smtClean="0"/>
              <a:t>2</a:t>
            </a:r>
            <a:r>
              <a:rPr lang="de-DE" sz="1600" dirty="0"/>
              <a:t>. die Erhaltung und Verbesserung von Dauergrünland, insbesondere durch </a:t>
            </a:r>
            <a:r>
              <a:rPr lang="de-DE" sz="1600" dirty="0" smtClean="0"/>
              <a:t>Beweidung</a:t>
            </a:r>
            <a:r>
              <a:rPr lang="de-DE" sz="1600" dirty="0"/>
              <a:t>, </a:t>
            </a:r>
          </a:p>
          <a:p>
            <a:r>
              <a:rPr lang="de-DE" sz="1600" dirty="0" smtClean="0"/>
              <a:t>3</a:t>
            </a:r>
            <a:r>
              <a:rPr lang="de-DE" sz="1600" dirty="0"/>
              <a:t>. die Renaturierung von Gewässern, </a:t>
            </a:r>
            <a:endParaRPr lang="de-DE" sz="1600" dirty="0" smtClean="0"/>
          </a:p>
          <a:p>
            <a:r>
              <a:rPr lang="de-DE" sz="1600" dirty="0" smtClean="0"/>
              <a:t>4</a:t>
            </a:r>
            <a:r>
              <a:rPr lang="de-DE" sz="1600" dirty="0"/>
              <a:t>. die Entsiegelung und Renaturierung von nicht mehr benötigten versiegelten Flächen im Innen- und Außenbereich, </a:t>
            </a:r>
            <a:endParaRPr lang="de-DE" sz="1600" dirty="0" smtClean="0"/>
          </a:p>
          <a:p>
            <a:r>
              <a:rPr lang="de-DE" sz="1600" dirty="0" smtClean="0"/>
              <a:t>5</a:t>
            </a:r>
            <a:r>
              <a:rPr lang="de-DE" sz="1600" dirty="0"/>
              <a:t>. die Schaffung und Erhaltung größerer, zusammenhängender </a:t>
            </a:r>
            <a:r>
              <a:rPr lang="de-DE" sz="1600" dirty="0" smtClean="0"/>
              <a:t>Biotopverbund-struktu­ren</a:t>
            </a:r>
            <a:r>
              <a:rPr lang="de-DE" sz="1600" dirty="0"/>
              <a:t>, </a:t>
            </a:r>
            <a:endParaRPr lang="de-DE" sz="1600" dirty="0" smtClean="0"/>
          </a:p>
          <a:p>
            <a:r>
              <a:rPr lang="de-DE" sz="1600" dirty="0" smtClean="0"/>
              <a:t>6</a:t>
            </a:r>
            <a:r>
              <a:rPr lang="de-DE" sz="1600" dirty="0"/>
              <a:t>. die Entwicklung und Wiederherstellung gesetzlich geschützter Biotope einschließlich des Verbunds zwischen einzelnen, benachbarten Biotopen oder </a:t>
            </a:r>
            <a:endParaRPr lang="de-DE" sz="1600" dirty="0" smtClean="0"/>
          </a:p>
          <a:p>
            <a:r>
              <a:rPr lang="de-DE" sz="1600" dirty="0" smtClean="0"/>
              <a:t>7</a:t>
            </a:r>
            <a:r>
              <a:rPr lang="de-DE" sz="1600" dirty="0"/>
              <a:t>. die Herstellung eines günstigen Erhaltungszustands eines Lebensraumtyps oder eines Vorkommens einer besonders geschützten Art.</a:t>
            </a:r>
          </a:p>
        </p:txBody>
      </p:sp>
    </p:spTree>
    <p:extLst>
      <p:ext uri="{BB962C8B-B14F-4D97-AF65-F5344CB8AC3E}">
        <p14:creationId xmlns:p14="http://schemas.microsoft.com/office/powerpoint/2010/main" val="270085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Gute fachliche Praxis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/>
              <a:t>Produktionsintegrierte Maßnahmen können grundsätzlich nur dann und insoweit </a:t>
            </a:r>
            <a:r>
              <a:rPr lang="de-DE" sz="2800" dirty="0" smtClean="0"/>
              <a:t>eine Kompensation </a:t>
            </a:r>
            <a:r>
              <a:rPr lang="de-DE" sz="2800" dirty="0"/>
              <a:t>darstellen, als sie über die Verpflichtung zur Einhaltung der guten </a:t>
            </a:r>
            <a:r>
              <a:rPr lang="de-DE" sz="2800" dirty="0" smtClean="0"/>
              <a:t>fachli­chen </a:t>
            </a:r>
            <a:r>
              <a:rPr lang="de-DE" sz="2800" dirty="0"/>
              <a:t>Praxis in der Landwirtschaft hinausgehen. Standards, die von der Landwirtschaft ohnehin einzuhalten sind, stellen eine anderweitige Verpflichtung dar und begründen keinen Ausgleich oder Ersatz für erhebliche Beeinträchtigungen an Natur und </a:t>
            </a:r>
            <a:r>
              <a:rPr lang="de-DE" sz="2800" dirty="0" smtClean="0"/>
              <a:t>Landschaft</a:t>
            </a:r>
            <a:r>
              <a:rPr lang="de-DE" sz="2800" dirty="0" smtClean="0"/>
              <a:t>.</a:t>
            </a:r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17688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Einstieg in pik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000" dirty="0" smtClean="0"/>
              <a:t>Vorrangige Prüfung von Bewirtschaftungs- und Pflegemaßnahmen auf deren Geeignetheit als Kompensation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000" dirty="0" smtClean="0"/>
              <a:t>Produktionsintegrierte Maßnahmen erreichen nach Biotopbewertung die erforderliche Kompensation</a:t>
            </a:r>
          </a:p>
        </p:txBody>
      </p:sp>
    </p:spTree>
    <p:extLst>
      <p:ext uri="{BB962C8B-B14F-4D97-AF65-F5344CB8AC3E}">
        <p14:creationId xmlns:p14="http://schemas.microsoft.com/office/powerpoint/2010/main" val="3984093413"/>
      </p:ext>
    </p:extLst>
  </p:cSld>
  <p:clrMapOvr>
    <a:masterClrMapping/>
  </p:clrMapOvr>
</p:sld>
</file>

<file path=ppt/theme/theme1.xml><?xml version="1.0" encoding="utf-8"?>
<a:theme xmlns:a="http://schemas.openxmlformats.org/drawingml/2006/main" name="MUEEF-Vorlage-PPT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Bliss Regular"/>
        <a:ea typeface="ＭＳ Ｐゴシック"/>
        <a:cs typeface="ＭＳ Ｐゴシック"/>
      </a:majorFont>
      <a:minorFont>
        <a:latin typeface="Bliss Light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Jennifer Schell"/>
    <f:field ref="FSCFOLIO_1_1001_FieldCurrentDate" text="25.03.2023 10:23"/>
    <f:field ref="CCAPRECONFIG_15_1001_Objektname" text="Präsentation Ref. 24a" edit="true"/>
    <f:field ref="DEPRECONFIG_15_1001_Objektname" text="Präsentation Ref. 24a" edit="true"/>
    <f:field ref="RLPCFG_15_1700_Aktenbetreff" text="Bewertung und Bilanzierung, Biotopwertverfahren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Präsentationen Praxisleitfaden 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Präsentation Ref.24a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Präsentation Ref. 24a" edit="true"/>
    <f:field ref="objsubject" text="" edit="true"/>
    <f:field ref="objcreatedby" text="Schell, Jennifer"/>
    <f:field ref="objcreatedat" date="2023-03-24T10:00:00" text="24.03.2023 10:00:00"/>
    <f:field ref="objchangedby" text="Schell, Jennifer"/>
    <f:field ref="objmodifiedat" date="2023-03-24T19:40:04" text="24.03.2023 19:40:04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803</Words>
  <Application>Microsoft Office PowerPoint</Application>
  <PresentationFormat>Bildschirmpräsentation (4:3)</PresentationFormat>
  <Paragraphs>105</Paragraphs>
  <Slides>21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Bliss Regular</vt:lpstr>
      <vt:lpstr>Wingdings</vt:lpstr>
      <vt:lpstr>MUEEF-Vorlage-PPT</vt:lpstr>
      <vt:lpstr>Regionalkonferenzen zum Thema "Produktionsintegrierte Kompensation (PIK) in Rheinland-Pfalz"</vt:lpstr>
      <vt:lpstr>überblick</vt:lpstr>
      <vt:lpstr>Rechtliche Einordnung von PIK</vt:lpstr>
      <vt:lpstr>Lenkung KompensationsMaßnahmen</vt:lpstr>
      <vt:lpstr>Rechtliche Einordnung von PIK</vt:lpstr>
      <vt:lpstr>Rechtliche Einordnung von PIK</vt:lpstr>
      <vt:lpstr>Anforderung aus  § 7 Abs. 3 LNatSchG</vt:lpstr>
      <vt:lpstr>Gute fachliche Praxis</vt:lpstr>
      <vt:lpstr>Einstieg in pik</vt:lpstr>
      <vt:lpstr>Klassische PIK-Maßnahmen</vt:lpstr>
      <vt:lpstr>Definition PIK</vt:lpstr>
      <vt:lpstr>Definition PIK</vt:lpstr>
      <vt:lpstr>Durchführung von PIK</vt:lpstr>
      <vt:lpstr>Sicherung von PIK</vt:lpstr>
      <vt:lpstr>Datenerfassung KSP</vt:lpstr>
      <vt:lpstr>Laufzeit von pik</vt:lpstr>
      <vt:lpstr>Beendigung von pik</vt:lpstr>
      <vt:lpstr>Aufsicht über die Maßnahmen</vt:lpstr>
      <vt:lpstr>Abgrenzung</vt:lpstr>
      <vt:lpstr>Nutzen Landwirtschaft</vt:lpstr>
      <vt:lpstr>Nutzen  Naturschutz</vt:lpstr>
    </vt:vector>
  </TitlesOfParts>
  <Company>BK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Kramer, Lilly (ADM)</dc:creator>
  <cp:lastModifiedBy>Haas, Sabine (ADD Trier)</cp:lastModifiedBy>
  <cp:revision>200</cp:revision>
  <cp:lastPrinted>2008-12-19T16:33:30Z</cp:lastPrinted>
  <dcterms:created xsi:type="dcterms:W3CDTF">2016-05-19T14:38:52Z</dcterms:created>
  <dcterms:modified xsi:type="dcterms:W3CDTF">2023-09-19T07:07:45Z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COOSYSTEM@1.1:Container">
    <vt:lpwstr>COO.2298.9812.2.2046878</vt:lpwstr>
  </property>
  <property fmtid="{D5CDD505-2E9C-101B-9397-08002B2CF9AE}" pid="3" name="FSC#COOELAK@1.1001:Subject">
    <vt:lpwstr/>
  </property>
  <property fmtid="{D5CDD505-2E9C-101B-9397-08002B2CF9AE}" pid="4" name="FSC#COOELAK@1.1001:FileReference">
    <vt:lpwstr/>
  </property>
  <property fmtid="{D5CDD505-2E9C-101B-9397-08002B2CF9AE}" pid="5" name="FSC#COOELAK@1.1001:FileRefYear">
    <vt:lpwstr/>
  </property>
  <property fmtid="{D5CDD505-2E9C-101B-9397-08002B2CF9AE}" pid="6" name="FSC#COOELAK@1.1001:FileRefOrdinal">
    <vt:lpwstr/>
  </property>
  <property fmtid="{D5CDD505-2E9C-101B-9397-08002B2CF9AE}" pid="7" name="FSC#COOELAK@1.1001:FileRefOU">
    <vt:lpwstr/>
  </property>
  <property fmtid="{D5CDD505-2E9C-101B-9397-08002B2CF9AE}" pid="8" name="FSC#COOELAK@1.1001:Organization">
    <vt:lpwstr/>
  </property>
  <property fmtid="{D5CDD505-2E9C-101B-9397-08002B2CF9AE}" pid="9" name="FSC#COOELAK@1.1001:Owner">
    <vt:lpwstr>Meier Daniel</vt:lpwstr>
  </property>
  <property fmtid="{D5CDD505-2E9C-101B-9397-08002B2CF9AE}" pid="10" name="FSC#COOELAK@1.1001:OwnerExtension">
    <vt:lpwstr>5912</vt:lpwstr>
  </property>
  <property fmtid="{D5CDD505-2E9C-101B-9397-08002B2CF9AE}" pid="11" name="FSC#COOELAK@1.1001:OwnerFaxExtension">
    <vt:lpwstr>175912</vt:lpwstr>
  </property>
  <property fmtid="{D5CDD505-2E9C-101B-9397-08002B2CF9AE}" pid="12" name="FSC#COOELAK@1.1001:DispatchedBy">
    <vt:lpwstr/>
  </property>
  <property fmtid="{D5CDD505-2E9C-101B-9397-08002B2CF9AE}" pid="13" name="FSC#COOELAK@1.1001:DispatchedAt">
    <vt:lpwstr/>
  </property>
  <property fmtid="{D5CDD505-2E9C-101B-9397-08002B2CF9AE}" pid="14" name="FSC#COOELAK@1.1001:ApprovedBy">
    <vt:lpwstr/>
  </property>
  <property fmtid="{D5CDD505-2E9C-101B-9397-08002B2CF9AE}" pid="15" name="FSC#COOELAK@1.1001:ApprovedAt">
    <vt:lpwstr/>
  </property>
  <property fmtid="{D5CDD505-2E9C-101B-9397-08002B2CF9AE}" pid="16" name="FSC#COOELAK@1.1001:Department">
    <vt:lpwstr>1401 14 (ADV, IuK, Statistik)</vt:lpwstr>
  </property>
  <property fmtid="{D5CDD505-2E9C-101B-9397-08002B2CF9AE}" pid="17" name="FSC#COOELAK@1.1001:CreatedAt">
    <vt:lpwstr>17.08.2020</vt:lpwstr>
  </property>
  <property fmtid="{D5CDD505-2E9C-101B-9397-08002B2CF9AE}" pid="18" name="FSC#COOELAK@1.1001:OU">
    <vt:lpwstr>1401 Admin (Administrator)</vt:lpwstr>
  </property>
  <property fmtid="{D5CDD505-2E9C-101B-9397-08002B2CF9AE}" pid="19" name="FSC#COOELAK@1.1001:Priority">
    <vt:lpwstr> ()</vt:lpwstr>
  </property>
  <property fmtid="{D5CDD505-2E9C-101B-9397-08002B2CF9AE}" pid="20" name="FSC#COOELAK@1.1001:ObjBarCode">
    <vt:lpwstr>*COO.2298.9812.2.2046878*</vt:lpwstr>
  </property>
  <property fmtid="{D5CDD505-2E9C-101B-9397-08002B2CF9AE}" pid="21" name="FSC#COOELAK@1.1001:RefBarCode">
    <vt:lpwstr/>
  </property>
  <property fmtid="{D5CDD505-2E9C-101B-9397-08002B2CF9AE}" pid="22" name="FSC#COOELAK@1.1001:FileRefBarCode">
    <vt:lpwstr>**</vt:lpwstr>
  </property>
  <property fmtid="{D5CDD505-2E9C-101B-9397-08002B2CF9AE}" pid="23" name="FSC#COOELAK@1.1001:ExternalRef">
    <vt:lpwstr/>
  </property>
  <property fmtid="{D5CDD505-2E9C-101B-9397-08002B2CF9AE}" pid="24" name="FSC#COOELAK@1.1001:IncomingNumber">
    <vt:lpwstr/>
  </property>
  <property fmtid="{D5CDD505-2E9C-101B-9397-08002B2CF9AE}" pid="25" name="FSC#COOELAK@1.1001:IncomingSubject">
    <vt:lpwstr/>
  </property>
  <property fmtid="{D5CDD505-2E9C-101B-9397-08002B2CF9AE}" pid="26" name="FSC#COOELAK@1.1001:ProcessResponsible">
    <vt:lpwstr/>
  </property>
  <property fmtid="{D5CDD505-2E9C-101B-9397-08002B2CF9AE}" pid="27" name="FSC#COOELAK@1.1001:ProcessResponsiblePhone">
    <vt:lpwstr/>
  </property>
  <property fmtid="{D5CDD505-2E9C-101B-9397-08002B2CF9AE}" pid="28" name="FSC#COOELAK@1.1001:ProcessResponsibleMail">
    <vt:lpwstr/>
  </property>
  <property fmtid="{D5CDD505-2E9C-101B-9397-08002B2CF9AE}" pid="29" name="FSC#COOELAK@1.1001:ProcessResponsibleFax">
    <vt:lpwstr/>
  </property>
  <property fmtid="{D5CDD505-2E9C-101B-9397-08002B2CF9AE}" pid="30" name="FSC#COOELAK@1.1001:ApproverFirstName">
    <vt:lpwstr/>
  </property>
  <property fmtid="{D5CDD505-2E9C-101B-9397-08002B2CF9AE}" pid="31" name="FSC#COOELAK@1.1001:ApproverSurName">
    <vt:lpwstr/>
  </property>
  <property fmtid="{D5CDD505-2E9C-101B-9397-08002B2CF9AE}" pid="32" name="FSC#COOELAK@1.1001:ApproverTitle">
    <vt:lpwstr/>
  </property>
  <property fmtid="{D5CDD505-2E9C-101B-9397-08002B2CF9AE}" pid="33" name="FSC#COOELAK@1.1001:ExternalDate">
    <vt:lpwstr/>
  </property>
  <property fmtid="{D5CDD505-2E9C-101B-9397-08002B2CF9AE}" pid="34" name="FSC#COOELAK@1.1001:SettlementApprovedAt">
    <vt:lpwstr/>
  </property>
  <property fmtid="{D5CDD505-2E9C-101B-9397-08002B2CF9AE}" pid="35" name="FSC#COOELAK@1.1001:BaseNumber">
    <vt:lpwstr/>
  </property>
  <property fmtid="{D5CDD505-2E9C-101B-9397-08002B2CF9AE}" pid="36" name="FSC#COOELAK@1.1001:CurrentUserRolePos">
    <vt:lpwstr>Administration (fachlich dezentral)</vt:lpwstr>
  </property>
  <property fmtid="{D5CDD505-2E9C-101B-9397-08002B2CF9AE}" pid="37" name="FSC#COOELAK@1.1001:CurrentUserEmail">
    <vt:lpwstr>daniel.meier@mueef.rlp.de</vt:lpwstr>
  </property>
  <property fmtid="{D5CDD505-2E9C-101B-9397-08002B2CF9AE}" pid="38" name="FSC#ELAKGOV@1.1001:PersonalSubjGender">
    <vt:lpwstr/>
  </property>
  <property fmtid="{D5CDD505-2E9C-101B-9397-08002B2CF9AE}" pid="39" name="FSC#ELAKGOV@1.1001:PersonalSubjFirstName">
    <vt:lpwstr/>
  </property>
  <property fmtid="{D5CDD505-2E9C-101B-9397-08002B2CF9AE}" pid="40" name="FSC#ELAKGOV@1.1001:PersonalSubjSurName">
    <vt:lpwstr/>
  </property>
  <property fmtid="{D5CDD505-2E9C-101B-9397-08002B2CF9AE}" pid="41" name="FSC#ELAKGOV@1.1001:PersonalSubjSalutation">
    <vt:lpwstr/>
  </property>
  <property fmtid="{D5CDD505-2E9C-101B-9397-08002B2CF9AE}" pid="42" name="FSC#ELAKGOV@1.1001:PersonalSubjAddress">
    <vt:lpwstr/>
  </property>
  <property fmtid="{D5CDD505-2E9C-101B-9397-08002B2CF9AE}" pid="43" name="FSC#FSCGOVDE@1.1001:FileRefOUEmail">
    <vt:lpwstr/>
  </property>
  <property fmtid="{D5CDD505-2E9C-101B-9397-08002B2CF9AE}" pid="44" name="FSC#FSCGOVDE@1.1001:ProcedureReference">
    <vt:lpwstr/>
  </property>
  <property fmtid="{D5CDD505-2E9C-101B-9397-08002B2CF9AE}" pid="45" name="FSC#FSCGOVDE@1.1001:FileSubject">
    <vt:lpwstr/>
  </property>
  <property fmtid="{D5CDD505-2E9C-101B-9397-08002B2CF9AE}" pid="46" name="FSC#FSCGOVDE@1.1001:ProcedureSubject">
    <vt:lpwstr/>
  </property>
  <property fmtid="{D5CDD505-2E9C-101B-9397-08002B2CF9AE}" pid="47" name="FSC#FSCGOVDE@1.1001:SignFinalVersionBy">
    <vt:lpwstr/>
  </property>
  <property fmtid="{D5CDD505-2E9C-101B-9397-08002B2CF9AE}" pid="48" name="FSC#FSCGOVDE@1.1001:SignFinalVersionAt">
    <vt:lpwstr/>
  </property>
  <property fmtid="{D5CDD505-2E9C-101B-9397-08002B2CF9AE}" pid="49" name="FSC#FSCGOVDE@1.1001:ProcedureRefBarCode">
    <vt:lpwstr/>
  </property>
  <property fmtid="{D5CDD505-2E9C-101B-9397-08002B2CF9AE}" pid="50" name="FSC#FSCGOVDE@1.1001:FileAddSubj">
    <vt:lpwstr/>
  </property>
  <property fmtid="{D5CDD505-2E9C-101B-9397-08002B2CF9AE}" pid="51" name="FSC#FSCGOVDE@1.1001:DocumentSubj">
    <vt:lpwstr/>
  </property>
  <property fmtid="{D5CDD505-2E9C-101B-9397-08002B2CF9AE}" pid="52" name="FSC#FSCGOVDE@1.1001:FileRel">
    <vt:lpwstr/>
  </property>
  <property fmtid="{D5CDD505-2E9C-101B-9397-08002B2CF9AE}" pid="53" name="FSC#MUFPreConfig@10.501:OwnerMUF">
    <vt:lpwstr/>
  </property>
  <property fmtid="{D5CDD505-2E9C-101B-9397-08002B2CF9AE}" pid="54" name="FSC#MUFPreConfig@10.501:IncomingExternalRef">
    <vt:lpwstr/>
  </property>
  <property fmtid="{D5CDD505-2E9C-101B-9397-08002B2CF9AE}" pid="55" name="FSC#MUFPreConfig@10.501:OwnerEmail">
    <vt:lpwstr/>
  </property>
  <property fmtid="{D5CDD505-2E9C-101B-9397-08002B2CF9AE}" pid="56" name="FSC#MUFPreConfig@10.501:ProcedureSubject">
    <vt:lpwstr/>
  </property>
  <property fmtid="{D5CDD505-2E9C-101B-9397-08002B2CF9AE}" pid="57" name="FSC#MUFPreConfig@10.501:Procedure">
    <vt:lpwstr/>
  </property>
  <property fmtid="{D5CDD505-2E9C-101B-9397-08002B2CF9AE}" pid="58" name="FSC#MUFPreConfig@10.501:SubjectAreaFile">
    <vt:lpwstr/>
  </property>
  <property fmtid="{D5CDD505-2E9C-101B-9397-08002B2CF9AE}" pid="59" name="FSC#MUFPreConfig@10.501:AbtEmail">
    <vt:lpwstr/>
  </property>
  <property fmtid="{D5CDD505-2E9C-101B-9397-08002B2CF9AE}" pid="60" name="FSC#MUFPreConfig@10.501:RefEmail">
    <vt:lpwstr/>
  </property>
  <property fmtid="{D5CDD505-2E9C-101B-9397-08002B2CF9AE}" pid="61" name="FSC#MUFPreConfig@10.501:PresentationEmail">
    <vt:lpwstr/>
  </property>
  <property fmtid="{D5CDD505-2E9C-101B-9397-08002B2CF9AE}" pid="62" name="FSC#MUFPreConfig@10.501:shortnameGroup">
    <vt:lpwstr>Admin</vt:lpwstr>
  </property>
  <property fmtid="{D5CDD505-2E9C-101B-9397-08002B2CF9AE}" pid="63" name="FSC#MUFPreConfig@10.501:addresseeupperGroup">
    <vt:lpwstr/>
  </property>
  <property fmtid="{D5CDD505-2E9C-101B-9397-08002B2CF9AE}" pid="64" name="FSC#MUFPreConfig@10.501:addresseename">
    <vt:lpwstr/>
  </property>
  <property fmtid="{D5CDD505-2E9C-101B-9397-08002B2CF9AE}" pid="65" name="FSC#MUFPreConfig@10.501:addresseeStreetPobox">
    <vt:lpwstr/>
  </property>
  <property fmtid="{D5CDD505-2E9C-101B-9397-08002B2CF9AE}" pid="66" name="FSC#MUFPreConfig@10.501:addresseecity">
    <vt:lpwstr> </vt:lpwstr>
  </property>
  <property fmtid="{D5CDD505-2E9C-101B-9397-08002B2CF9AE}" pid="67" name="FSC#MUFPreConfig@10.501:Struktureinheit">
    <vt:lpwstr/>
  </property>
  <property fmtid="{D5CDD505-2E9C-101B-9397-08002B2CF9AE}" pid="68" name="FSC#MUFPreConfig@10.501:DecisionSubject">
    <vt:lpwstr/>
  </property>
  <property fmtid="{D5CDD505-2E9C-101B-9397-08002B2CF9AE}" pid="69" name="FSC#MUFPreConfig@10.501:addresseesalutation">
    <vt:lpwstr/>
  </property>
  <property fmtid="{D5CDD505-2E9C-101B-9397-08002B2CF9AE}" pid="70" name="FSC#MUFPreConfig@10.501:addresseeprofession">
    <vt:lpwstr/>
  </property>
  <property fmtid="{D5CDD505-2E9C-101B-9397-08002B2CF9AE}" pid="71" name="FSC#MUFPreConfig@10.501:addressees">
    <vt:lpwstr/>
  </property>
  <property fmtid="{D5CDD505-2E9C-101B-9397-08002B2CF9AE}" pid="72" name="FSC#MUFPreConfig@10.501:author">
    <vt:lpwstr/>
  </property>
  <property fmtid="{D5CDD505-2E9C-101B-9397-08002B2CF9AE}" pid="73" name="FSC#MUFPreConfig@10.501:authoremail">
    <vt:lpwstr/>
  </property>
  <property fmtid="{D5CDD505-2E9C-101B-9397-08002B2CF9AE}" pid="74" name="FSC#MUFPreConfig@10.501:authortel">
    <vt:lpwstr/>
  </property>
  <property fmtid="{D5CDD505-2E9C-101B-9397-08002B2CF9AE}" pid="75" name="FSC#MUFPreConfig@10.501:authorfax">
    <vt:lpwstr/>
  </property>
  <property fmtid="{D5CDD505-2E9C-101B-9397-08002B2CF9AE}" pid="76" name="FSC#MUFPreConfig@10.501:authorstruct">
    <vt:lpwstr/>
  </property>
  <property fmtid="{D5CDD505-2E9C-101B-9397-08002B2CF9AE}" pid="77" name="FSC#MUFPreConfig@10.501:authorgroupshort">
    <vt:lpwstr/>
  </property>
  <property fmtid="{D5CDD505-2E9C-101B-9397-08002B2CF9AE}" pid="78" name="FSC#MUFPreConfig@10.501:incoming">
    <vt:lpwstr/>
  </property>
  <property fmtid="{D5CDD505-2E9C-101B-9397-08002B2CF9AE}" pid="79" name="FSC#MUFPreConfig@10.501:objnamev">
    <vt:lpwstr/>
  </property>
  <property fmtid="{D5CDD505-2E9C-101B-9397-08002B2CF9AE}" pid="80" name="FSC#MUFPreConfig@10.501:createdate">
    <vt:lpwstr>19.05.2016</vt:lpwstr>
  </property>
  <property fmtid="{D5CDD505-2E9C-101B-9397-08002B2CF9AE}" pid="81" name="FSC#ATSTATECFG@1.1001:Office">
    <vt:lpwstr/>
  </property>
  <property fmtid="{D5CDD505-2E9C-101B-9397-08002B2CF9AE}" pid="82" name="FSC#ATSTATECFG@1.1001:Agent">
    <vt:lpwstr/>
  </property>
  <property fmtid="{D5CDD505-2E9C-101B-9397-08002B2CF9AE}" pid="83" name="FSC#ATSTATECFG@1.1001:AgentPhone">
    <vt:lpwstr/>
  </property>
  <property fmtid="{D5CDD505-2E9C-101B-9397-08002B2CF9AE}" pid="84" name="FSC#ATSTATECFG@1.1001:DepartmentFax">
    <vt:lpwstr/>
  </property>
  <property fmtid="{D5CDD505-2E9C-101B-9397-08002B2CF9AE}" pid="85" name="FSC#ATSTATECFG@1.1001:DepartmentEmail">
    <vt:lpwstr/>
  </property>
  <property fmtid="{D5CDD505-2E9C-101B-9397-08002B2CF9AE}" pid="86" name="FSC#ATSTATECFG@1.1001:SubfileDate">
    <vt:lpwstr/>
  </property>
  <property fmtid="{D5CDD505-2E9C-101B-9397-08002B2CF9AE}" pid="87" name="FSC#ATSTATECFG@1.1001:SubfileSubject">
    <vt:lpwstr/>
  </property>
  <property fmtid="{D5CDD505-2E9C-101B-9397-08002B2CF9AE}" pid="88" name="FSC#ATSTATECFG@1.1001:DepartmentZipCode">
    <vt:lpwstr/>
  </property>
  <property fmtid="{D5CDD505-2E9C-101B-9397-08002B2CF9AE}" pid="89" name="FSC#ATSTATECFG@1.1001:DepartmentCountry">
    <vt:lpwstr/>
  </property>
  <property fmtid="{D5CDD505-2E9C-101B-9397-08002B2CF9AE}" pid="90" name="FSC#ATSTATECFG@1.1001:DepartmentCity">
    <vt:lpwstr/>
  </property>
  <property fmtid="{D5CDD505-2E9C-101B-9397-08002B2CF9AE}" pid="91" name="FSC#ATSTATECFG@1.1001:DepartmentStreet">
    <vt:lpwstr/>
  </property>
  <property fmtid="{D5CDD505-2E9C-101B-9397-08002B2CF9AE}" pid="92" name="FSC#ATSTATECFG@1.1001:DepartmentDVR">
    <vt:lpwstr/>
  </property>
  <property fmtid="{D5CDD505-2E9C-101B-9397-08002B2CF9AE}" pid="93" name="FSC#ATSTATECFG@1.1001:DepartmentUID">
    <vt:lpwstr/>
  </property>
  <property fmtid="{D5CDD505-2E9C-101B-9397-08002B2CF9AE}" pid="94" name="FSC#ATSTATECFG@1.1001:SubfileReference">
    <vt:lpwstr/>
  </property>
  <property fmtid="{D5CDD505-2E9C-101B-9397-08002B2CF9AE}" pid="95" name="FSC#ATSTATECFG@1.1001:Clause">
    <vt:lpwstr/>
  </property>
  <property fmtid="{D5CDD505-2E9C-101B-9397-08002B2CF9AE}" pid="96" name="FSC#ATSTATECFG@1.1001:ApprovedSignature">
    <vt:lpwstr/>
  </property>
  <property fmtid="{D5CDD505-2E9C-101B-9397-08002B2CF9AE}" pid="97" name="FSC#ATSTATECFG@1.1001:BankAccount">
    <vt:lpwstr/>
  </property>
  <property fmtid="{D5CDD505-2E9C-101B-9397-08002B2CF9AE}" pid="98" name="FSC#ATSTATECFG@1.1001:BankAccountOwner">
    <vt:lpwstr/>
  </property>
  <property fmtid="{D5CDD505-2E9C-101B-9397-08002B2CF9AE}" pid="99" name="FSC#ATSTATECFG@1.1001:BankInstitute">
    <vt:lpwstr/>
  </property>
  <property fmtid="{D5CDD505-2E9C-101B-9397-08002B2CF9AE}" pid="100" name="FSC#ATSTATECFG@1.1001:BankAccountID">
    <vt:lpwstr/>
  </property>
  <property fmtid="{D5CDD505-2E9C-101B-9397-08002B2CF9AE}" pid="101" name="FSC#ATSTATECFG@1.1001:BankAccountIBAN">
    <vt:lpwstr/>
  </property>
  <property fmtid="{D5CDD505-2E9C-101B-9397-08002B2CF9AE}" pid="102" name="FSC#ATSTATECFG@1.1001:BankAccountBIC">
    <vt:lpwstr/>
  </property>
  <property fmtid="{D5CDD505-2E9C-101B-9397-08002B2CF9AE}" pid="103" name="FSC#ATSTATECFG@1.1001:BankName">
    <vt:lpwstr/>
  </property>
  <property fmtid="{D5CDD505-2E9C-101B-9397-08002B2CF9AE}" pid="104" name="FSC#FSCFOLIO@1.1001:docpropproject">
    <vt:lpwstr/>
  </property>
  <property fmtid="{D5CDD505-2E9C-101B-9397-08002B2CF9AE}" pid="105" name="FSC#COOELAK@1.1001:ObjectAddressees">
    <vt:lpwstr/>
  </property>
  <property fmtid="{D5CDD505-2E9C-101B-9397-08002B2CF9AE}" pid="106" name="FSC#RLPCFG@15.1700:File_SpecReferenceName">
    <vt:lpwstr/>
  </property>
  <property fmtid="{D5CDD505-2E9C-101B-9397-08002B2CF9AE}" pid="107" name="FSC#RLPCFG@15.1700:File_Filereference">
    <vt:lpwstr/>
  </property>
  <property fmtid="{D5CDD505-2E9C-101B-9397-08002B2CF9AE}" pid="108" name="FSC#RLPCFG@15.1700:File_RLPFilereference">
    <vt:lpwstr/>
  </property>
  <property fmtid="{D5CDD505-2E9C-101B-9397-08002B2CF9AE}" pid="109" name="FSC#RLPCFG@15.1700:File_FileRespOrg">
    <vt:lpwstr/>
  </property>
  <property fmtid="{D5CDD505-2E9C-101B-9397-08002B2CF9AE}" pid="110" name="FSC#RLPCFG@15.1700:File_Subject">
    <vt:lpwstr/>
  </property>
  <property fmtid="{D5CDD505-2E9C-101B-9397-08002B2CF9AE}" pid="111" name="FSC#RLPCFG@15.1700:File_RegistryMark">
    <vt:lpwstr/>
  </property>
  <property fmtid="{D5CDD505-2E9C-101B-9397-08002B2CF9AE}" pid="112" name="FSC#RLPCFG@15.1700:File_Keywords">
    <vt:lpwstr/>
  </property>
  <property fmtid="{D5CDD505-2E9C-101B-9397-08002B2CF9AE}" pid="113" name="FSC#RLPCFG@15.1700:File_Freetext_1">
    <vt:lpwstr/>
  </property>
  <property fmtid="{D5CDD505-2E9C-101B-9397-08002B2CF9AE}" pid="114" name="FSC#RLPCFG@15.1700:File_Freetext_2">
    <vt:lpwstr/>
  </property>
  <property fmtid="{D5CDD505-2E9C-101B-9397-08002B2CF9AE}" pid="115" name="FSC#RLPCFG@15.1700:File_Freetext_3">
    <vt:lpwstr/>
  </property>
  <property fmtid="{D5CDD505-2E9C-101B-9397-08002B2CF9AE}" pid="116" name="FSC#RLPCFG@15.1700:Procedure_Filereference">
    <vt:lpwstr/>
  </property>
  <property fmtid="{D5CDD505-2E9C-101B-9397-08002B2CF9AE}" pid="117" name="FSC#RLPCFG@15.1700:Procedure_Subject">
    <vt:lpwstr/>
  </property>
  <property fmtid="{D5CDD505-2E9C-101B-9397-08002B2CF9AE}" pid="118" name="FSC#RLPCFG@15.1700:Procedure_Fileresp_Firstname">
    <vt:lpwstr/>
  </property>
  <property fmtid="{D5CDD505-2E9C-101B-9397-08002B2CF9AE}" pid="119" name="FSC#RLPCFG@15.1700:Procedure_Fileresp_Title">
    <vt:lpwstr/>
  </property>
  <property fmtid="{D5CDD505-2E9C-101B-9397-08002B2CF9AE}" pid="120" name="FSC#RLPCFG@15.1700:Procedure_Fileresp_Lastname">
    <vt:lpwstr/>
  </property>
  <property fmtid="{D5CDD505-2E9C-101B-9397-08002B2CF9AE}" pid="121" name="FSC#RLPCFG@15.1700:Procedure_Fileresp_OU">
    <vt:lpwstr/>
  </property>
  <property fmtid="{D5CDD505-2E9C-101B-9397-08002B2CF9AE}" pid="122" name="FSC#RLPCFG@15.1700:Procedure_Filenotice">
    <vt:lpwstr/>
  </property>
  <property fmtid="{D5CDD505-2E9C-101B-9397-08002B2CF9AE}" pid="123" name="FSC#RLPCFG@15.1700:Procedure_Keywords">
    <vt:lpwstr/>
  </property>
  <property fmtid="{D5CDD505-2E9C-101B-9397-08002B2CF9AE}" pid="124" name="FSC#RLPCFG@15.1700:Procedure_Freetext_1">
    <vt:lpwstr/>
  </property>
  <property fmtid="{D5CDD505-2E9C-101B-9397-08002B2CF9AE}" pid="125" name="FSC#RLPCFG@15.1700:Procedure_Freetext_2">
    <vt:lpwstr/>
  </property>
  <property fmtid="{D5CDD505-2E9C-101B-9397-08002B2CF9AE}" pid="126" name="FSC#RLPCFG@15.1700:Procedure_Freetext_3">
    <vt:lpwstr/>
  </property>
  <property fmtid="{D5CDD505-2E9C-101B-9397-08002B2CF9AE}" pid="127" name="FSC#RLPCFG@15.1700:Procedure_Old_Filereference">
    <vt:lpwstr/>
  </property>
  <property fmtid="{D5CDD505-2E9C-101B-9397-08002B2CF9AE}" pid="128" name="FSC#RLPCFG@15.1700:Outgoing_Filereference">
    <vt:lpwstr/>
  </property>
  <property fmtid="{D5CDD505-2E9C-101B-9397-08002B2CF9AE}" pid="129" name="FSC#RLPCFG@15.1700:Outgoing_Filesubj">
    <vt:lpwstr/>
  </property>
  <property fmtid="{D5CDD505-2E9C-101B-9397-08002B2CF9AE}" pid="130" name="FSC#RLPCFG@15.1700:Outgoing_Foreignnr">
    <vt:lpwstr/>
  </property>
  <property fmtid="{D5CDD505-2E9C-101B-9397-08002B2CF9AE}" pid="131" name="FSC#RLPCFG@15.1700:Outgoing_Freetext_1">
    <vt:lpwstr/>
  </property>
  <property fmtid="{D5CDD505-2E9C-101B-9397-08002B2CF9AE}" pid="132" name="FSC#RLPCFG@15.1700:Outgoing_Freetext_2">
    <vt:lpwstr/>
  </property>
  <property fmtid="{D5CDD505-2E9C-101B-9397-08002B2CF9AE}" pid="133" name="FSC#RLPCFG@15.1700:Outgoing_Freetext_3">
    <vt:lpwstr/>
  </property>
  <property fmtid="{D5CDD505-2E9C-101B-9397-08002B2CF9AE}" pid="134" name="FSC#RLPCFG@15.1700:Outgoing_Keywords">
    <vt:lpwstr/>
  </property>
  <property fmtid="{D5CDD505-2E9C-101B-9397-08002B2CF9AE}" pid="135" name="FSC#RLPCFG@15.1700:Outgoing_Old_Filereference">
    <vt:lpwstr/>
  </property>
  <property fmtid="{D5CDD505-2E9C-101B-9397-08002B2CF9AE}" pid="136" name="FSC#RLPCFG@15.1700:Outgoing_Author_Title">
    <vt:lpwstr/>
  </property>
  <property fmtid="{D5CDD505-2E9C-101B-9397-08002B2CF9AE}" pid="137" name="FSC#RLPCFG@15.1700:Outgoing_Author_Firstname">
    <vt:lpwstr/>
  </property>
  <property fmtid="{D5CDD505-2E9C-101B-9397-08002B2CF9AE}" pid="138" name="FSC#RLPCFG@15.1700:Outgoing_Author_Lastname">
    <vt:lpwstr/>
  </property>
  <property fmtid="{D5CDD505-2E9C-101B-9397-08002B2CF9AE}" pid="139" name="FSC#RLPCFG@15.1700:Outgoing_Author_Email">
    <vt:lpwstr/>
  </property>
  <property fmtid="{D5CDD505-2E9C-101B-9397-08002B2CF9AE}" pid="140" name="FSC#RLPCFG@15.1700:Outgoing_Author_Telephone">
    <vt:lpwstr/>
  </property>
  <property fmtid="{D5CDD505-2E9C-101B-9397-08002B2CF9AE}" pid="141" name="FSC#RLPCFG@15.1700:Outgoing_Author_Fax">
    <vt:lpwstr/>
  </property>
  <property fmtid="{D5CDD505-2E9C-101B-9397-08002B2CF9AE}" pid="142" name="FSC#RLPCFG@15.1700:Outgoing_FinalSign_Title">
    <vt:lpwstr/>
  </property>
  <property fmtid="{D5CDD505-2E9C-101B-9397-08002B2CF9AE}" pid="143" name="FSC#RLPCFG@15.1700:Outgoing_FinalSign_Firstname">
    <vt:lpwstr/>
  </property>
  <property fmtid="{D5CDD505-2E9C-101B-9397-08002B2CF9AE}" pid="144" name="FSC#RLPCFG@15.1700:Outgoing_FinalSign_Lastname">
    <vt:lpwstr/>
  </property>
  <property fmtid="{D5CDD505-2E9C-101B-9397-08002B2CF9AE}" pid="145" name="FSC#RLPCFG@15.1700:Outgoing_FinalSign_Email">
    <vt:lpwstr/>
  </property>
  <property fmtid="{D5CDD505-2E9C-101B-9397-08002B2CF9AE}" pid="146" name="FSC#RLPCFG@15.1700:Outgoing_FinalSign_Telephone">
    <vt:lpwstr/>
  </property>
  <property fmtid="{D5CDD505-2E9C-101B-9397-08002B2CF9AE}" pid="147" name="FSC#RLPCFG@15.1700:Outgoing_FinalSign_Fax">
    <vt:lpwstr/>
  </property>
  <property fmtid="{D5CDD505-2E9C-101B-9397-08002B2CF9AE}" pid="148" name="FSC#RLPCFG@15.1700:Outgoing_FinalSign_Date">
    <vt:lpwstr/>
  </property>
  <property fmtid="{D5CDD505-2E9C-101B-9397-08002B2CF9AE}" pid="149" name="FSC#RLPCFG@15.1700:Outgoing_FinalSign_Date_2">
    <vt:lpwstr/>
  </property>
  <property fmtid="{D5CDD505-2E9C-101B-9397-08002B2CF9AE}" pid="150" name="FSC#RLPCFG@15.1700:Outgoing_FinalSign_LastDate">
    <vt:lpwstr/>
  </property>
  <property fmtid="{D5CDD505-2E9C-101B-9397-08002B2CF9AE}" pid="151" name="FSC#RLPCFG@15.1700:Outgoing_objcreatedat">
    <vt:lpwstr/>
  </property>
  <property fmtid="{D5CDD505-2E9C-101B-9397-08002B2CF9AE}" pid="152" name="FSC#RLPCFG@15.1700:Outgoing_docdate">
    <vt:lpwstr/>
  </property>
  <property fmtid="{D5CDD505-2E9C-101B-9397-08002B2CF9AE}" pid="153" name="FSC#RLPCFG@15.1700:Outgoing_OrganisationName">
    <vt:lpwstr/>
  </property>
  <property fmtid="{D5CDD505-2E9C-101B-9397-08002B2CF9AE}" pid="154" name="FSC#RLPCFG@15.1700:Outgoing_OrganisationStreet">
    <vt:lpwstr/>
  </property>
  <property fmtid="{D5CDD505-2E9C-101B-9397-08002B2CF9AE}" pid="155" name="FSC#RLPCFG@15.1700:Outgoing_OrganisationHousenumber">
    <vt:lpwstr/>
  </property>
  <property fmtid="{D5CDD505-2E9C-101B-9397-08002B2CF9AE}" pid="156" name="FSC#RLPCFG@15.1700:Outgoing_OrganisationZipCode">
    <vt:lpwstr/>
  </property>
  <property fmtid="{D5CDD505-2E9C-101B-9397-08002B2CF9AE}" pid="157" name="FSC#RLPCFG@15.1700:Outgoing_OrganisationCity">
    <vt:lpwstr/>
  </property>
  <property fmtid="{D5CDD505-2E9C-101B-9397-08002B2CF9AE}" pid="158" name="FSC#RLPCFG@15.1700:Outgoing_OrganisationCountry">
    <vt:lpwstr/>
  </property>
  <property fmtid="{D5CDD505-2E9C-101B-9397-08002B2CF9AE}" pid="159" name="FSC#RLPCFG@15.1700:Outgoing_OrganisationPOBox">
    <vt:lpwstr/>
  </property>
  <property fmtid="{D5CDD505-2E9C-101B-9397-08002B2CF9AE}" pid="160" name="FSC#RLPCFG@15.1700:Outgoing_OrganisationDescription">
    <vt:lpwstr/>
  </property>
  <property fmtid="{D5CDD505-2E9C-101B-9397-08002B2CF9AE}" pid="161" name="FSC#RLPCFG@15.1700:Outgoing_OrganisationTelnumber">
    <vt:lpwstr/>
  </property>
  <property fmtid="{D5CDD505-2E9C-101B-9397-08002B2CF9AE}" pid="162" name="FSC#RLPCFG@15.1700:Outgoing_OrganisationFax">
    <vt:lpwstr/>
  </property>
  <property fmtid="{D5CDD505-2E9C-101B-9397-08002B2CF9AE}" pid="163" name="FSC#RLPCFG@15.1700:Outgoing_OrganisationEmail">
    <vt:lpwstr/>
  </property>
  <property fmtid="{D5CDD505-2E9C-101B-9397-08002B2CF9AE}" pid="164" name="FSC#RLPCFG@15.1700:SubFileDocument_objowngroup_grshortname">
    <vt:lpwstr/>
  </property>
  <property fmtid="{D5CDD505-2E9C-101B-9397-08002B2CF9AE}" pid="165" name="FSC#RLPCFG@15.1700:SubFileDocument_objowngroup_grshortname_special">
    <vt:lpwstr/>
  </property>
  <property fmtid="{D5CDD505-2E9C-101B-9397-08002B2CF9AE}" pid="166" name="FSC#RLPCFG@15.1700:Procedure_diarynumber">
    <vt:lpwstr/>
  </property>
</Properties>
</file>